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6"/>
  </p:notesMasterIdLst>
  <p:sldIdLst>
    <p:sldId id="269" r:id="rId5"/>
    <p:sldId id="257" r:id="rId6"/>
    <p:sldId id="265" r:id="rId7"/>
    <p:sldId id="264" r:id="rId8"/>
    <p:sldId id="266" r:id="rId9"/>
    <p:sldId id="270" r:id="rId10"/>
    <p:sldId id="256" r:id="rId11"/>
    <p:sldId id="261" r:id="rId12"/>
    <p:sldId id="260" r:id="rId13"/>
    <p:sldId id="271" r:id="rId14"/>
    <p:sldId id="268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atsapp" id="{0FD7C2C7-61EA-DA41-88FD-CEF506A4D9C8}">
          <p14:sldIdLst>
            <p14:sldId id="269"/>
            <p14:sldId id="257"/>
            <p14:sldId id="265"/>
            <p14:sldId id="264"/>
            <p14:sldId id="266"/>
          </p14:sldIdLst>
        </p14:section>
        <p14:section name="Aufruf" id="{44C408B7-D15C-B046-BD89-8D5D86BEF93D}">
          <p14:sldIdLst>
            <p14:sldId id="270"/>
            <p14:sldId id="256"/>
            <p14:sldId id="261"/>
            <p14:sldId id="260"/>
          </p14:sldIdLst>
        </p14:section>
        <p14:section name="Beispiel AGR-linkedIn-Post" id="{496795C5-3DAA-1B41-946F-AC4D8FF90BA8}">
          <p14:sldIdLst>
            <p14:sldId id="271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33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1"/>
    <p:restoredTop sz="95609"/>
  </p:normalViewPr>
  <p:slideViewPr>
    <p:cSldViewPr snapToGrid="0">
      <p:cViewPr varScale="1">
        <p:scale>
          <a:sx n="107" d="100"/>
          <a:sy n="107" d="100"/>
        </p:scale>
        <p:origin x="14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9EB6E-B755-934C-BF75-D4B4C9E977F1}" type="datetimeFigureOut">
              <a:rPr lang="de-DE" smtClean="0"/>
              <a:t>15.03.24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2"/>
            <a:ext cx="5486400" cy="36004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86A89-B080-1148-92B8-E58AE92788F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55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86A89-B080-1148-92B8-E58AE92788F5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6463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86A89-B080-1148-92B8-E58AE92788F5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8437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86A89-B080-1148-92B8-E58AE92788F5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7244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86A89-B080-1148-92B8-E58AE92788F5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161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86A89-B080-1148-92B8-E58AE92788F5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5325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86A89-B080-1148-92B8-E58AE92788F5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721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11A-4694-BF49-BF35-66E81A06A0FE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356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4A01-AEA4-C545-966D-04D18DA0EC02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72F4-C0FA-B04C-9CCB-992D9F65A3C9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743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9DC5-7BF9-D54D-9326-CF59782ABA91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20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6B45-0CC0-6740-A77C-F67E953D28E5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613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8A4E-5675-6042-9DCC-22F53B3BF2FF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222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9AA2E-1174-3A48-965F-D0BA28830289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244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B3FB-2F50-8048-9F0D-64F7C0FD16FA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34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27F7-2BA8-FA46-A8C7-8271E90E4D43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09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7C3E-FD8B-F444-B316-727AF7C0664B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049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5AE9-21EA-3946-BFED-5F554C0106F3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87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46CF8D-52CC-2D45-BD0C-887A77F5CB7F}" type="datetime1">
              <a:rPr lang="de-DE" smtClean="0"/>
              <a:t>15.03.24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F48A3-8AD7-4A48-8B7A-BDFF34A024B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91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D33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EDF40C-699B-2E32-3898-4092F22BF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Hinweisfolie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FD9386-81AF-B8F1-54AA-DDEC61607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514901"/>
            <a:ext cx="8543925" cy="4662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Nutzen Sie den Bildausschnitt, oder ein beliebiges Format (Bildschirmfoto), für Ihren Aufruf zum Mitmachen. </a:t>
            </a:r>
          </a:p>
          <a:p>
            <a:pPr marL="0" indent="0">
              <a:buNone/>
            </a:pPr>
            <a:r>
              <a:rPr lang="de-DE" dirty="0"/>
              <a:t>Vorschläge sind: </a:t>
            </a:r>
          </a:p>
          <a:p>
            <a:pPr lvl="1"/>
            <a:r>
              <a:rPr lang="de-DE" dirty="0" err="1"/>
              <a:t>Whatsapp</a:t>
            </a:r>
            <a:r>
              <a:rPr lang="de-DE" dirty="0"/>
              <a:t> Status</a:t>
            </a:r>
          </a:p>
          <a:p>
            <a:pPr lvl="1"/>
            <a:r>
              <a:rPr lang="de-DE" dirty="0"/>
              <a:t>LinkedIn Status</a:t>
            </a:r>
          </a:p>
          <a:p>
            <a:pPr lvl="1"/>
            <a:r>
              <a:rPr lang="de-DE" dirty="0"/>
              <a:t>Facebook/Instagram Status</a:t>
            </a:r>
          </a:p>
          <a:p>
            <a:pPr lvl="1"/>
            <a:r>
              <a:rPr lang="de-DE" dirty="0" err="1"/>
              <a:t>Bildpostings</a:t>
            </a:r>
            <a:r>
              <a:rPr lang="de-DE" dirty="0"/>
              <a:t> auf Ihrer Plattform/Webseite</a:t>
            </a:r>
          </a:p>
          <a:p>
            <a:pPr marL="457200" lvl="1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Das Hintergrundbild inkl. Transparenz können Sie durch die Formation des Hintergrunds bearbeiten.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5730BD-C4FB-990B-1690-649578EA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3655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D33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EDF40C-699B-2E32-3898-4092F22BF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Hinweisfolie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FD9386-81AF-B8F1-54AA-DDEC61607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583140"/>
            <a:ext cx="8543925" cy="4593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Dies ist eine beispielhafte Umsetzung der AGR. Über diesen Text-Bild-Post wird die Ökosystemleistung des Biodiversitätsschutzes kommuniziert.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optische Umsetzung, sowie wie Textauswahl sind frei gewählt. </a:t>
            </a:r>
          </a:p>
          <a:p>
            <a:pPr marL="0" indent="0">
              <a:buNone/>
            </a:pPr>
            <a:r>
              <a:rPr lang="de-DE" dirty="0"/>
              <a:t>Bildempfehlungen: Lizenzfreie Bilder von </a:t>
            </a:r>
            <a:r>
              <a:rPr lang="de-DE" dirty="0" err="1"/>
              <a:t>pexels</a:t>
            </a:r>
            <a:r>
              <a:rPr lang="de-DE" dirty="0"/>
              <a:t> etc. eine kleine Inspiration senden wir mit.</a:t>
            </a:r>
          </a:p>
          <a:p>
            <a:pPr marL="0" indent="0">
              <a:buNone/>
            </a:pPr>
            <a:r>
              <a:rPr lang="de-DE" b="1" dirty="0"/>
              <a:t>Hinweis: </a:t>
            </a:r>
            <a:r>
              <a:rPr lang="de-DE" dirty="0"/>
              <a:t>Die Platzierung Ihres Logos aus lizenzfreien Bildern ist eine rechtliche Grauzone – wir empfehlen den Verzicht darauf.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5730BD-C4FB-990B-1690-649578EA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5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Vogel, Specht, draußen, Baum enthält.&#10;&#10;Automatisch generierte Beschreibung">
            <a:extLst>
              <a:ext uri="{FF2B5EF4-FFF2-40B4-BE49-F238E27FC236}">
                <a16:creationId xmlns:a16="http://schemas.microsoft.com/office/drawing/2014/main" id="{5F2C9C70-5FF4-B7CB-D91D-592DC7D06E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175" y="874094"/>
            <a:ext cx="7727688" cy="515581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5026111-FA1B-F3CB-FDC1-CE74C7479F44}"/>
              </a:ext>
            </a:extLst>
          </p:cNvPr>
          <p:cNvSpPr/>
          <p:nvPr/>
        </p:nvSpPr>
        <p:spPr>
          <a:xfrm>
            <a:off x="594693" y="3888955"/>
            <a:ext cx="4683815" cy="1575431"/>
          </a:xfrm>
          <a:prstGeom prst="rect">
            <a:avLst/>
          </a:prstGeom>
          <a:solidFill>
            <a:schemeClr val="bg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97B66E1-EEDD-4CF1-375D-9AAD7EC13E26}"/>
              </a:ext>
            </a:extLst>
          </p:cNvPr>
          <p:cNvSpPr txBox="1"/>
          <p:nvPr/>
        </p:nvSpPr>
        <p:spPr>
          <a:xfrm>
            <a:off x="676967" y="3988983"/>
            <a:ext cx="4601540" cy="1392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6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Sei so schlau, wie ein Specht! </a:t>
            </a:r>
          </a:p>
          <a:p>
            <a:r>
              <a:rPr lang="de-DE" sz="195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Holz ist eine </a:t>
            </a:r>
            <a:r>
              <a:rPr lang="de-DE" sz="195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nachwachsende</a:t>
            </a:r>
            <a:r>
              <a:rPr lang="de-DE" sz="195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Ressource. Durch nachhaltige Forstwirtschaft </a:t>
            </a:r>
            <a:r>
              <a:rPr lang="de-DE" sz="195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Biodiversität</a:t>
            </a:r>
            <a:r>
              <a:rPr lang="de-DE" sz="195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de-DE" sz="1950" kern="100" dirty="0">
              <a:solidFill>
                <a:schemeClr val="tx2">
                  <a:lumMod val="90000"/>
                  <a:lumOff val="10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33BD50A-3B6B-63F3-EC71-3474093310A3}"/>
              </a:ext>
            </a:extLst>
          </p:cNvPr>
          <p:cNvSpPr txBox="1"/>
          <p:nvPr/>
        </p:nvSpPr>
        <p:spPr>
          <a:xfrm>
            <a:off x="3039786" y="5490730"/>
            <a:ext cx="2114233" cy="342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25" b="1" dirty="0">
                <a:solidFill>
                  <a:schemeClr val="bg2"/>
                </a:solidFill>
              </a:rPr>
              <a:t>Tag des Waldes 2024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0F21F89-151F-9372-E7B6-E5411FEA19EC}"/>
              </a:ext>
            </a:extLst>
          </p:cNvPr>
          <p:cNvSpPr txBox="1"/>
          <p:nvPr/>
        </p:nvSpPr>
        <p:spPr>
          <a:xfrm>
            <a:off x="5053420" y="1198646"/>
            <a:ext cx="2856616" cy="842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4875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HOLZ</a:t>
            </a:r>
            <a:r>
              <a:rPr lang="de-DE" sz="4388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600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nutzen</a:t>
            </a:r>
            <a:endParaRPr lang="de-DE" sz="3250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B1A9CE9-5A97-AA13-27E8-84E4D4FD7825}"/>
              </a:ext>
            </a:extLst>
          </p:cNvPr>
          <p:cNvSpPr txBox="1"/>
          <p:nvPr/>
        </p:nvSpPr>
        <p:spPr>
          <a:xfrm>
            <a:off x="5852750" y="1671645"/>
            <a:ext cx="2150112" cy="842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875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NATUR</a:t>
            </a:r>
            <a:r>
              <a:rPr lang="de-DE" sz="3575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de-DE" sz="4875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D908325-698E-1976-BB74-569CA2D56D76}"/>
              </a:ext>
            </a:extLst>
          </p:cNvPr>
          <p:cNvSpPr txBox="1"/>
          <p:nvPr/>
        </p:nvSpPr>
        <p:spPr>
          <a:xfrm>
            <a:off x="6703288" y="2202505"/>
            <a:ext cx="1336007" cy="442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75" dirty="0">
                <a:solidFill>
                  <a:schemeClr val="bg1"/>
                </a:solidFill>
              </a:rPr>
              <a:t>schützen</a:t>
            </a:r>
          </a:p>
        </p:txBody>
      </p:sp>
      <p:pic>
        <p:nvPicPr>
          <p:cNvPr id="5" name="Grafik 4" descr="Ein Bild, das Schrift, Screenshot, Grafiken, Logo enthält.&#10;&#10;Automatisch generierte Beschreibung">
            <a:extLst>
              <a:ext uri="{FF2B5EF4-FFF2-40B4-BE49-F238E27FC236}">
                <a16:creationId xmlns:a16="http://schemas.microsoft.com/office/drawing/2014/main" id="{A07B0DF4-5A90-0C63-0B48-E61F28D6A72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9295" y="173724"/>
            <a:ext cx="1678295" cy="41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9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3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362CB594-13EE-D2D5-B608-E8B1F50029AC}"/>
              </a:ext>
            </a:extLst>
          </p:cNvPr>
          <p:cNvSpPr txBox="1"/>
          <p:nvPr/>
        </p:nvSpPr>
        <p:spPr>
          <a:xfrm>
            <a:off x="4655780" y="921120"/>
            <a:ext cx="3941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kern="100" spc="208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 Tag des Waldes – 21.03.2024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63C41F6-4B8C-F71D-35F4-8E72C1A4C2CF}"/>
              </a:ext>
            </a:extLst>
          </p:cNvPr>
          <p:cNvSpPr txBox="1"/>
          <p:nvPr/>
        </p:nvSpPr>
        <p:spPr>
          <a:xfrm>
            <a:off x="6082672" y="2079928"/>
            <a:ext cx="35814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100" dirty="0">
                <a:solidFill>
                  <a:schemeClr val="bg2">
                    <a:lumMod val="75000"/>
                  </a:schemeClr>
                </a:solidFill>
                <a:latin typeface="+mj-lt"/>
                <a:ea typeface="STFangsong" panose="02010600040101010101" pitchFamily="2" charset="-122"/>
                <a:cs typeface="Aharoni" panose="02010803020104030203" pitchFamily="2" charset="-79"/>
              </a:rPr>
              <a:t>21.03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8CAF8B-CCC1-8509-1127-87F1859C316A}"/>
              </a:ext>
            </a:extLst>
          </p:cNvPr>
          <p:cNvSpPr txBox="1"/>
          <p:nvPr/>
        </p:nvSpPr>
        <p:spPr>
          <a:xfrm>
            <a:off x="6160769" y="3161960"/>
            <a:ext cx="35814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2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2024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8EAB49A-5A2A-3049-2CB3-5589F2F0CAAB}"/>
              </a:ext>
            </a:extLst>
          </p:cNvPr>
          <p:cNvSpPr txBox="1"/>
          <p:nvPr/>
        </p:nvSpPr>
        <p:spPr>
          <a:xfrm>
            <a:off x="3457429" y="2084572"/>
            <a:ext cx="3300824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1500" dirty="0"/>
              <a:t>TAG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31BA4AA-1275-503F-5229-56A002378D68}"/>
              </a:ext>
            </a:extLst>
          </p:cNvPr>
          <p:cNvSpPr txBox="1"/>
          <p:nvPr/>
        </p:nvSpPr>
        <p:spPr>
          <a:xfrm>
            <a:off x="3457429" y="4424413"/>
            <a:ext cx="620672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800" b="1" dirty="0">
                <a:solidFill>
                  <a:schemeClr val="accent1"/>
                </a:solidFill>
              </a:rPr>
              <a:t>WALDES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C78BB9C-53F4-942F-C6BC-BDBF79176F53}"/>
              </a:ext>
            </a:extLst>
          </p:cNvPr>
          <p:cNvSpPr txBox="1"/>
          <p:nvPr/>
        </p:nvSpPr>
        <p:spPr>
          <a:xfrm>
            <a:off x="3487791" y="3269682"/>
            <a:ext cx="275107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dirty="0">
                <a:latin typeface="+mj-lt"/>
              </a:rPr>
              <a:t>DES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6F81AE9-B89D-81C0-054A-31531BE0A75E}"/>
              </a:ext>
            </a:extLst>
          </p:cNvPr>
          <p:cNvSpPr txBox="1"/>
          <p:nvPr/>
        </p:nvSpPr>
        <p:spPr>
          <a:xfrm>
            <a:off x="3306019" y="1449085"/>
            <a:ext cx="6640985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0" b="1" dirty="0">
                <a:solidFill>
                  <a:schemeClr val="accent1"/>
                </a:solidFill>
              </a:rPr>
              <a:t>MACH MIT </a:t>
            </a:r>
            <a:r>
              <a:rPr lang="de-DE" sz="7000" dirty="0">
                <a:solidFill>
                  <a:schemeClr val="accent1"/>
                </a:solidFill>
              </a:rPr>
              <a:t>BEIM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D9C1E1C-F88F-62C8-325C-578DA66F211A}"/>
              </a:ext>
            </a:extLst>
          </p:cNvPr>
          <p:cNvSpPr/>
          <p:nvPr/>
        </p:nvSpPr>
        <p:spPr>
          <a:xfrm>
            <a:off x="2965622" y="395416"/>
            <a:ext cx="6981382" cy="6166022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E04C6A2-B2DF-77BE-F464-16021D2A7372}"/>
              </a:ext>
            </a:extLst>
          </p:cNvPr>
          <p:cNvSpPr txBox="1"/>
          <p:nvPr/>
        </p:nvSpPr>
        <p:spPr>
          <a:xfrm>
            <a:off x="520858" y="551788"/>
            <a:ext cx="219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5"/>
                </a:solidFill>
              </a:rPr>
              <a:t>Lila = Bildausschnitt</a:t>
            </a:r>
          </a:p>
        </p:txBody>
      </p:sp>
    </p:spTree>
    <p:extLst>
      <p:ext uri="{BB962C8B-B14F-4D97-AF65-F5344CB8AC3E}">
        <p14:creationId xmlns:p14="http://schemas.microsoft.com/office/powerpoint/2010/main" val="128791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3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38EAB49A-5A2A-3049-2CB3-5589F2F0CAAB}"/>
              </a:ext>
            </a:extLst>
          </p:cNvPr>
          <p:cNvSpPr txBox="1"/>
          <p:nvPr/>
        </p:nvSpPr>
        <p:spPr>
          <a:xfrm>
            <a:off x="3538889" y="1709457"/>
            <a:ext cx="51232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800" dirty="0"/>
              <a:t>Dein Post für den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31BA4AA-1275-503F-5229-56A002378D68}"/>
              </a:ext>
            </a:extLst>
          </p:cNvPr>
          <p:cNvSpPr txBox="1"/>
          <p:nvPr/>
        </p:nvSpPr>
        <p:spPr>
          <a:xfrm>
            <a:off x="3479013" y="1944781"/>
            <a:ext cx="6160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800" b="1" dirty="0">
                <a:solidFill>
                  <a:schemeClr val="accent1"/>
                </a:solidFill>
              </a:rPr>
              <a:t>WALD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74E9AF-54A3-69CF-7392-BB7510BC6E81}"/>
              </a:ext>
            </a:extLst>
          </p:cNvPr>
          <p:cNvSpPr txBox="1"/>
          <p:nvPr/>
        </p:nvSpPr>
        <p:spPr>
          <a:xfrm>
            <a:off x="4325530" y="4043071"/>
            <a:ext cx="5313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800" dirty="0"/>
              <a:t>mach mit am 21.03.2024!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BCB7A09-2BE4-EE00-4BC3-E93A5FE49E93}"/>
              </a:ext>
            </a:extLst>
          </p:cNvPr>
          <p:cNvSpPr txBox="1"/>
          <p:nvPr/>
        </p:nvSpPr>
        <p:spPr>
          <a:xfrm>
            <a:off x="4445363" y="5924653"/>
            <a:ext cx="402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46" kern="100" spc="208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 21.03.204 ist der Tag des Waldes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DAEB9D-1986-6032-3D2A-12C3442FFB58}"/>
              </a:ext>
            </a:extLst>
          </p:cNvPr>
          <p:cNvSpPr txBox="1"/>
          <p:nvPr/>
        </p:nvSpPr>
        <p:spPr>
          <a:xfrm>
            <a:off x="520858" y="551788"/>
            <a:ext cx="219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5"/>
                </a:solidFill>
              </a:rPr>
              <a:t>Lila = Bildausschnitt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1C653C8-12A9-A286-6FDC-73B056E35C1E}"/>
              </a:ext>
            </a:extLst>
          </p:cNvPr>
          <p:cNvSpPr/>
          <p:nvPr/>
        </p:nvSpPr>
        <p:spPr>
          <a:xfrm>
            <a:off x="2965622" y="395416"/>
            <a:ext cx="6981382" cy="6166022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B22C5304-3084-04B0-EB2E-306F78DBEBD9}"/>
              </a:ext>
            </a:extLst>
          </p:cNvPr>
          <p:cNvGrpSpPr/>
          <p:nvPr/>
        </p:nvGrpSpPr>
        <p:grpSpPr>
          <a:xfrm>
            <a:off x="5463149" y="4681751"/>
            <a:ext cx="2206486" cy="1317605"/>
            <a:chOff x="1496790" y="4904006"/>
            <a:chExt cx="2206486" cy="1317605"/>
          </a:xfrm>
        </p:grpSpPr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A29175DC-3174-922E-EC48-48DA4933D48E}"/>
                </a:ext>
              </a:extLst>
            </p:cNvPr>
            <p:cNvSpPr txBox="1"/>
            <p:nvPr/>
          </p:nvSpPr>
          <p:spPr>
            <a:xfrm>
              <a:off x="1496790" y="4904006"/>
              <a:ext cx="886781" cy="1317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7962" b="1" dirty="0">
                  <a:solidFill>
                    <a:schemeClr val="bg1"/>
                  </a:solidFill>
                  <a:latin typeface="STFangsong" panose="02010600040101010101" pitchFamily="2" charset="-122"/>
                  <a:ea typeface="STFangsong" panose="02010600040101010101" pitchFamily="2" charset="-122"/>
                </a:rPr>
                <a:t>#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2CB3AEE-4E5A-2A94-EBBB-FFD50C1B361A}"/>
                </a:ext>
              </a:extLst>
            </p:cNvPr>
            <p:cNvSpPr txBox="1"/>
            <p:nvPr/>
          </p:nvSpPr>
          <p:spPr>
            <a:xfrm>
              <a:off x="2217106" y="5046988"/>
              <a:ext cx="148617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mehrmitHolz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TagdesWaldes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TagdesHolzes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HolzrettetKlima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287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3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38EAB49A-5A2A-3049-2CB3-5589F2F0CAAB}"/>
              </a:ext>
            </a:extLst>
          </p:cNvPr>
          <p:cNvSpPr txBox="1"/>
          <p:nvPr/>
        </p:nvSpPr>
        <p:spPr>
          <a:xfrm>
            <a:off x="3621847" y="1599883"/>
            <a:ext cx="51232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800" dirty="0"/>
              <a:t>Warum ist Dir der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31BA4AA-1275-503F-5229-56A002378D68}"/>
              </a:ext>
            </a:extLst>
          </p:cNvPr>
          <p:cNvSpPr txBox="1"/>
          <p:nvPr/>
        </p:nvSpPr>
        <p:spPr>
          <a:xfrm>
            <a:off x="3621847" y="1727096"/>
            <a:ext cx="6160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800" b="1" dirty="0">
                <a:solidFill>
                  <a:schemeClr val="accent1"/>
                </a:solidFill>
              </a:rPr>
              <a:t>WALD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74E9AF-54A3-69CF-7392-BB7510BC6E81}"/>
              </a:ext>
            </a:extLst>
          </p:cNvPr>
          <p:cNvSpPr txBox="1"/>
          <p:nvPr/>
        </p:nvSpPr>
        <p:spPr>
          <a:xfrm>
            <a:off x="4445363" y="3780790"/>
            <a:ext cx="512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600" dirty="0"/>
              <a:t>wichtig ? Poste jetzt!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BCB7A09-2BE4-EE00-4BC3-E93A5FE49E93}"/>
              </a:ext>
            </a:extLst>
          </p:cNvPr>
          <p:cNvSpPr txBox="1"/>
          <p:nvPr/>
        </p:nvSpPr>
        <p:spPr>
          <a:xfrm>
            <a:off x="4445363" y="815103"/>
            <a:ext cx="402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46" kern="100" spc="208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 21.03.204 ist der Tag des Waldes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2FCDC6B-8012-B895-AEA2-8A87288096A9}"/>
              </a:ext>
            </a:extLst>
          </p:cNvPr>
          <p:cNvSpPr txBox="1"/>
          <p:nvPr/>
        </p:nvSpPr>
        <p:spPr>
          <a:xfrm>
            <a:off x="520858" y="551788"/>
            <a:ext cx="219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5"/>
                </a:solidFill>
              </a:rPr>
              <a:t>Lila = Bildausschnitt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6EF3D5D-2BED-8057-8788-B805DC91F2E4}"/>
              </a:ext>
            </a:extLst>
          </p:cNvPr>
          <p:cNvSpPr/>
          <p:nvPr/>
        </p:nvSpPr>
        <p:spPr>
          <a:xfrm>
            <a:off x="2965622" y="395416"/>
            <a:ext cx="6981382" cy="6166022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95129AEB-CA2D-8A36-354A-34A92D9889DD}"/>
              </a:ext>
            </a:extLst>
          </p:cNvPr>
          <p:cNvGrpSpPr/>
          <p:nvPr/>
        </p:nvGrpSpPr>
        <p:grpSpPr>
          <a:xfrm>
            <a:off x="5463149" y="4681751"/>
            <a:ext cx="2206486" cy="1317605"/>
            <a:chOff x="1496790" y="4904006"/>
            <a:chExt cx="2206486" cy="1317605"/>
          </a:xfrm>
        </p:grpSpPr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A85E8FDD-6DBF-660A-BF30-81F76FEBD13C}"/>
                </a:ext>
              </a:extLst>
            </p:cNvPr>
            <p:cNvSpPr txBox="1"/>
            <p:nvPr/>
          </p:nvSpPr>
          <p:spPr>
            <a:xfrm>
              <a:off x="1496790" y="4904006"/>
              <a:ext cx="886781" cy="1317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7962" b="1" dirty="0">
                  <a:solidFill>
                    <a:schemeClr val="bg1"/>
                  </a:solidFill>
                  <a:latin typeface="STFangsong" panose="02010600040101010101" pitchFamily="2" charset="-122"/>
                  <a:ea typeface="STFangsong" panose="02010600040101010101" pitchFamily="2" charset="-122"/>
                </a:rPr>
                <a:t>#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F1C1CBA-6232-2455-D897-F861F0783255}"/>
                </a:ext>
              </a:extLst>
            </p:cNvPr>
            <p:cNvSpPr txBox="1"/>
            <p:nvPr/>
          </p:nvSpPr>
          <p:spPr>
            <a:xfrm>
              <a:off x="2217106" y="5046988"/>
              <a:ext cx="148617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mehrmitHolz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TagdesWaldes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TagdesHolzes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HolzrettetKlima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20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3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38EAB49A-5A2A-3049-2CB3-5589F2F0CAAB}"/>
              </a:ext>
            </a:extLst>
          </p:cNvPr>
          <p:cNvSpPr txBox="1"/>
          <p:nvPr/>
        </p:nvSpPr>
        <p:spPr>
          <a:xfrm>
            <a:off x="3743204" y="1661534"/>
            <a:ext cx="56339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dirty="0"/>
              <a:t>Was ist Dein liebster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31BA4AA-1275-503F-5229-56A002378D68}"/>
              </a:ext>
            </a:extLst>
          </p:cNvPr>
          <p:cNvSpPr txBox="1"/>
          <p:nvPr/>
        </p:nvSpPr>
        <p:spPr>
          <a:xfrm>
            <a:off x="3634359" y="1755870"/>
            <a:ext cx="6160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800" b="1" dirty="0">
                <a:solidFill>
                  <a:schemeClr val="accent1"/>
                </a:solidFill>
              </a:rPr>
              <a:t>WALD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74E9AF-54A3-69CF-7392-BB7510BC6E81}"/>
              </a:ext>
            </a:extLst>
          </p:cNvPr>
          <p:cNvSpPr txBox="1"/>
          <p:nvPr/>
        </p:nvSpPr>
        <p:spPr>
          <a:xfrm>
            <a:off x="4374475" y="3910306"/>
            <a:ext cx="5313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800" dirty="0"/>
              <a:t>poste diesen am 21.03.2024!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88B7D00-2F2E-B8BC-0EFF-767553EEE29D}"/>
              </a:ext>
            </a:extLst>
          </p:cNvPr>
          <p:cNvSpPr txBox="1"/>
          <p:nvPr/>
        </p:nvSpPr>
        <p:spPr>
          <a:xfrm>
            <a:off x="520858" y="551788"/>
            <a:ext cx="219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5"/>
                </a:solidFill>
              </a:rPr>
              <a:t>Lila = Bildausschnitt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F95EDE7-A060-C4E3-4D31-57180E8242CA}"/>
              </a:ext>
            </a:extLst>
          </p:cNvPr>
          <p:cNvSpPr/>
          <p:nvPr/>
        </p:nvSpPr>
        <p:spPr>
          <a:xfrm>
            <a:off x="2965622" y="395416"/>
            <a:ext cx="6981382" cy="6166022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3C0247F-3C9C-6922-BA0C-B8D83C50E12A}"/>
              </a:ext>
            </a:extLst>
          </p:cNvPr>
          <p:cNvSpPr txBox="1"/>
          <p:nvPr/>
        </p:nvSpPr>
        <p:spPr>
          <a:xfrm>
            <a:off x="4445363" y="5924653"/>
            <a:ext cx="402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46" kern="100" spc="208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de-DE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 21.03.204 ist der Tag des Waldes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55E43C9-4AE0-F7BC-301F-DC48F3DBFEB1}"/>
              </a:ext>
            </a:extLst>
          </p:cNvPr>
          <p:cNvGrpSpPr/>
          <p:nvPr/>
        </p:nvGrpSpPr>
        <p:grpSpPr>
          <a:xfrm>
            <a:off x="5456951" y="4574295"/>
            <a:ext cx="2206486" cy="1317605"/>
            <a:chOff x="1496790" y="4904006"/>
            <a:chExt cx="2206486" cy="1317605"/>
          </a:xfrm>
        </p:grpSpPr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936435BF-F8E4-B66E-A8B1-D35CAFDC1606}"/>
                </a:ext>
              </a:extLst>
            </p:cNvPr>
            <p:cNvSpPr txBox="1"/>
            <p:nvPr/>
          </p:nvSpPr>
          <p:spPr>
            <a:xfrm>
              <a:off x="1496790" y="4904006"/>
              <a:ext cx="886781" cy="1317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7962" b="1" dirty="0">
                  <a:solidFill>
                    <a:schemeClr val="bg1"/>
                  </a:solidFill>
                  <a:latin typeface="STFangsong" panose="02010600040101010101" pitchFamily="2" charset="-122"/>
                  <a:ea typeface="STFangsong" panose="02010600040101010101" pitchFamily="2" charset="-122"/>
                </a:rPr>
                <a:t>#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51A3003-C932-028F-D334-527165477685}"/>
                </a:ext>
              </a:extLst>
            </p:cNvPr>
            <p:cNvSpPr txBox="1"/>
            <p:nvPr/>
          </p:nvSpPr>
          <p:spPr>
            <a:xfrm>
              <a:off x="2217106" y="5046988"/>
              <a:ext cx="148617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mehrmitHolz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TagdesWaldes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TagdesHolzes</a:t>
              </a:r>
            </a:p>
            <a:p>
              <a:r>
                <a:rPr lang="de-DE" sz="1400" kern="100" dirty="0">
                  <a:solidFill>
                    <a:schemeClr val="tx2">
                      <a:lumMod val="90000"/>
                      <a:lumOff val="10000"/>
                    </a:schemeClr>
                  </a:solidFill>
                  <a:ea typeface="Aptos" panose="020B0004020202020204" pitchFamily="34" charset="0"/>
                  <a:cs typeface="Times New Roman" panose="02020603050405020304" pitchFamily="18" charset="0"/>
                </a:rPr>
                <a:t>HolzrettetKlima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981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D33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EDF40C-699B-2E32-3898-4092F22BF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Hinweisfolie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FD9386-81AF-B8F1-54AA-DDEC61607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Nutzen Sie den Bildausschnitt, oder ein beliebiges Format, um Ihre Unternehmen/Mitglieder/Verbände/Mitarbeitende über die Notwendigkeit der gemeinsamen Kommunikation am 21.03.2024 zu informieren.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Sie können Ihr Logo unten links platzieren. Die Botschaften, die Sie senden möchten, obliegen Ihnen. Die vorgegebenen Hashtags empfehlen wir, damit wir gemeinsam wirken können.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5730BD-C4FB-990B-1690-649578EA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314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2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>
            <a:extLst>
              <a:ext uri="{FF2B5EF4-FFF2-40B4-BE49-F238E27FC236}">
                <a16:creationId xmlns:a16="http://schemas.microsoft.com/office/drawing/2014/main" id="{F23A81BA-505F-3FE3-E932-337EB033C76A}"/>
              </a:ext>
            </a:extLst>
          </p:cNvPr>
          <p:cNvSpPr/>
          <p:nvPr/>
        </p:nvSpPr>
        <p:spPr>
          <a:xfrm>
            <a:off x="416562" y="2354936"/>
            <a:ext cx="4547941" cy="3207873"/>
          </a:xfrm>
          <a:prstGeom prst="rect">
            <a:avLst/>
          </a:prstGeom>
          <a:solidFill>
            <a:schemeClr val="tx2">
              <a:lumMod val="75000"/>
              <a:lumOff val="25000"/>
              <a:alpha val="4190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246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756B55-53FC-9F27-903C-DCCF1EC29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344" y="855382"/>
            <a:ext cx="4421818" cy="439602"/>
          </a:xfrm>
        </p:spPr>
        <p:txBody>
          <a:bodyPr>
            <a:noAutofit/>
          </a:bodyPr>
          <a:lstStyle/>
          <a:p>
            <a:r>
              <a:rPr lang="de-DE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WALD und HOLZ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944363E-56DD-681A-CB23-166DF5F0710F}"/>
              </a:ext>
            </a:extLst>
          </p:cNvPr>
          <p:cNvSpPr txBox="1"/>
          <p:nvPr/>
        </p:nvSpPr>
        <p:spPr>
          <a:xfrm>
            <a:off x="1214998" y="221195"/>
            <a:ext cx="3227405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6" kern="100" spc="208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 Tag des Waldes – 21.03.2024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706D136-B4F9-4D7F-6EA3-5AA2D5B5BCFF}"/>
              </a:ext>
            </a:extLst>
          </p:cNvPr>
          <p:cNvSpPr txBox="1"/>
          <p:nvPr/>
        </p:nvSpPr>
        <p:spPr>
          <a:xfrm>
            <a:off x="1571451" y="1148205"/>
            <a:ext cx="2774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Unser Beitrag für die Gesellschaft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F99F5C4-4864-A1A5-8728-3478B9379638}"/>
              </a:ext>
            </a:extLst>
          </p:cNvPr>
          <p:cNvSpPr txBox="1"/>
          <p:nvPr/>
        </p:nvSpPr>
        <p:spPr>
          <a:xfrm>
            <a:off x="699161" y="1573588"/>
            <a:ext cx="4259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Der Tag des Waldes ist immer auch der Tag der Waldbewirtschaftung!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F4862D2-B6EA-1F8F-09D7-CF5042BEDA27}"/>
              </a:ext>
            </a:extLst>
          </p:cNvPr>
          <p:cNvSpPr txBox="1"/>
          <p:nvPr/>
        </p:nvSpPr>
        <p:spPr>
          <a:xfrm>
            <a:off x="699161" y="2444835"/>
            <a:ext cx="4296185" cy="1115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de-DE" sz="1662" dirty="0">
                <a:solidFill>
                  <a:schemeClr val="bg1"/>
                </a:solidFill>
              </a:rPr>
              <a:t>Jeder, dem der WALD und die HOLZ-VERWENDUNG am Herzen liegt, sollte sich am TAG DES WALDES für unsere Branche stark machen! 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8EFB1F1-AC7B-90E8-0D28-33C3446F82EA}"/>
              </a:ext>
            </a:extLst>
          </p:cNvPr>
          <p:cNvSpPr txBox="1"/>
          <p:nvPr/>
        </p:nvSpPr>
        <p:spPr>
          <a:xfrm>
            <a:off x="1496790" y="4904006"/>
            <a:ext cx="886781" cy="1317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962" b="1" dirty="0">
                <a:solidFill>
                  <a:schemeClr val="bg1"/>
                </a:solidFill>
                <a:latin typeface="STFangsong" panose="02010600040101010101" pitchFamily="2" charset="-122"/>
                <a:ea typeface="STFangsong" panose="02010600040101010101" pitchFamily="2" charset="-122"/>
              </a:rPr>
              <a:t>#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D67BC08-8D15-12FD-861F-92795786F83C}"/>
              </a:ext>
            </a:extLst>
          </p:cNvPr>
          <p:cNvSpPr txBox="1"/>
          <p:nvPr/>
        </p:nvSpPr>
        <p:spPr>
          <a:xfrm>
            <a:off x="2217106" y="5046988"/>
            <a:ext cx="14861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mehrmitHolz</a:t>
            </a:r>
          </a:p>
          <a:p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TagdesWaldes</a:t>
            </a:r>
          </a:p>
          <a:p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TagdesHolzes</a:t>
            </a:r>
          </a:p>
          <a:p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HolzrettetKlima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A2E1F76-E9D7-7412-5B5F-8F1912ABEABC}"/>
              </a:ext>
            </a:extLst>
          </p:cNvPr>
          <p:cNvSpPr txBox="1"/>
          <p:nvPr/>
        </p:nvSpPr>
        <p:spPr>
          <a:xfrm>
            <a:off x="469581" y="3520774"/>
            <a:ext cx="4464987" cy="1668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46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„</a:t>
            </a:r>
            <a:r>
              <a:rPr lang="de-DE" sz="1246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Wer nachhaltig denkt, setzt auf Holz! Durch </a:t>
            </a:r>
            <a:r>
              <a:rPr lang="de-DE" sz="1938" b="1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aktive Forstwirtschaft </a:t>
            </a:r>
            <a:r>
              <a:rPr lang="de-DE" sz="1246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fördern wir nicht nur die Biodiversität, sondern bekämpfen auch den Klimawandel. </a:t>
            </a:r>
            <a:r>
              <a:rPr lang="de-DE" sz="1938" b="1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Holz</a:t>
            </a:r>
            <a:r>
              <a:rPr lang="de-DE" sz="1246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ist der </a:t>
            </a:r>
            <a:r>
              <a:rPr lang="de-DE" sz="1938" b="1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Schlüssel zu unserer grünen Zukunft</a:t>
            </a:r>
            <a:r>
              <a:rPr lang="de-DE" sz="1246" i="1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!“</a:t>
            </a:r>
          </a:p>
          <a:p>
            <a:pPr algn="ctr"/>
            <a:endParaRPr lang="de-DE" sz="1246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6" name="Grafik 5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A5978B74-9F8E-2C8B-AD6A-FDD0B818BE3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6023" y="5710533"/>
            <a:ext cx="886781" cy="89005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1A95E649-7650-F2C8-58FE-043345CB231C}"/>
              </a:ext>
            </a:extLst>
          </p:cNvPr>
          <p:cNvSpPr/>
          <p:nvPr/>
        </p:nvSpPr>
        <p:spPr>
          <a:xfrm rot="657590">
            <a:off x="636344" y="6001095"/>
            <a:ext cx="1328380" cy="5994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Ihr Logo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458C46-D7CD-7053-85E5-A9158A77C0AD}"/>
              </a:ext>
            </a:extLst>
          </p:cNvPr>
          <p:cNvSpPr/>
          <p:nvPr/>
        </p:nvSpPr>
        <p:spPr>
          <a:xfrm>
            <a:off x="-885" y="0"/>
            <a:ext cx="5610854" cy="6858000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234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2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>
            <a:extLst>
              <a:ext uri="{FF2B5EF4-FFF2-40B4-BE49-F238E27FC236}">
                <a16:creationId xmlns:a16="http://schemas.microsoft.com/office/drawing/2014/main" id="{A1914BDE-F3F4-A815-36DC-2F2C7ACEBDF5}"/>
              </a:ext>
            </a:extLst>
          </p:cNvPr>
          <p:cNvSpPr/>
          <p:nvPr/>
        </p:nvSpPr>
        <p:spPr>
          <a:xfrm>
            <a:off x="2572707" y="4999045"/>
            <a:ext cx="1388733" cy="925906"/>
          </a:xfrm>
          <a:prstGeom prst="rect">
            <a:avLst/>
          </a:prstGeom>
          <a:solidFill>
            <a:schemeClr val="bg2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6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31BA4AA-1275-503F-5229-56A002378D68}"/>
              </a:ext>
            </a:extLst>
          </p:cNvPr>
          <p:cNvSpPr txBox="1"/>
          <p:nvPr/>
        </p:nvSpPr>
        <p:spPr>
          <a:xfrm>
            <a:off x="205982" y="744298"/>
            <a:ext cx="5022630" cy="1498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769" b="1" dirty="0"/>
              <a:t>Machen Sie mit Ihrem Statement für die </a:t>
            </a: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</a:rPr>
              <a:t>WALDWIRTSCHAFT</a:t>
            </a:r>
            <a:r>
              <a:rPr lang="de-DE" sz="2769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769" b="1" dirty="0"/>
              <a:t>mit!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70B045-6B90-6EF2-4BD8-0FC8994C6E81}"/>
              </a:ext>
            </a:extLst>
          </p:cNvPr>
          <p:cNvSpPr txBox="1"/>
          <p:nvPr/>
        </p:nvSpPr>
        <p:spPr>
          <a:xfrm>
            <a:off x="427732" y="2392937"/>
            <a:ext cx="45791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itchFamily="2" charset="2"/>
              <a:buChar char="ü"/>
            </a:pPr>
            <a:r>
              <a:rPr lang="de-DE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Mehr Biodiversität </a:t>
            </a:r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durch Forstpflege.  Holz nutzen, Natur schützen! 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Wir brauchen den Wald in der Stadt – Bäume und </a:t>
            </a:r>
            <a:r>
              <a:rPr lang="de-DE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Holzhäuser</a:t>
            </a:r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de-DE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Holz ist der nachhaltige Game-Changer</a:t>
            </a:r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denn Holz besteht zu 50 % aus elementarem Kohlenstoff.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de-DE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Durch aktiven Waldumbau </a:t>
            </a:r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können wir unsere Wälder schnell genug fit für den Klimawandel machen! 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de-DE" sz="1400" b="1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Waldpflege</a:t>
            </a:r>
            <a:r>
              <a:rPr lang="de-DE" sz="1400" kern="100" dirty="0">
                <a:solidFill>
                  <a:schemeClr val="tx2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statt Waldverfall! Durch nachhaltige Holznutzung gestalten wir aktiv unsere grüne Zukunft. 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367A1EC-4554-9615-02B2-91C53B470BB3}"/>
              </a:ext>
            </a:extLst>
          </p:cNvPr>
          <p:cNvGrpSpPr/>
          <p:nvPr/>
        </p:nvGrpSpPr>
        <p:grpSpPr>
          <a:xfrm>
            <a:off x="1008793" y="4735821"/>
            <a:ext cx="1871259" cy="952623"/>
            <a:chOff x="1158565" y="5564814"/>
            <a:chExt cx="1871259" cy="952623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44F12006-A628-3BB3-5C8B-7C8CCFF5238C}"/>
                </a:ext>
              </a:extLst>
            </p:cNvPr>
            <p:cNvSpPr/>
            <p:nvPr/>
          </p:nvSpPr>
          <p:spPr>
            <a:xfrm>
              <a:off x="1158565" y="5564814"/>
              <a:ext cx="1807957" cy="925906"/>
            </a:xfrm>
            <a:prstGeom prst="rect">
              <a:avLst/>
            </a:prstGeom>
            <a:solidFill>
              <a:schemeClr val="accent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46" dirty="0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5597956-6AD9-82F6-4EA8-911D7944D9C5}"/>
                </a:ext>
              </a:extLst>
            </p:cNvPr>
            <p:cNvSpPr txBox="1"/>
            <p:nvPr/>
          </p:nvSpPr>
          <p:spPr>
            <a:xfrm>
              <a:off x="1242434" y="5572627"/>
              <a:ext cx="1787390" cy="944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8" dirty="0">
                  <a:solidFill>
                    <a:schemeClr val="bg1"/>
                  </a:solidFill>
                </a:rPr>
                <a:t>Bereiten Sie jetzt Ihr Waldstatement vor!</a:t>
              </a:r>
            </a:p>
            <a:p>
              <a:r>
                <a:rPr lang="de-DE" sz="1108" dirty="0">
                  <a:solidFill>
                    <a:schemeClr val="bg1"/>
                  </a:solidFill>
                </a:rPr>
                <a:t>Wir posten gemeinsam am 21.03.2024 mit folgenden Hashtags: </a:t>
              </a:r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955B1042-02AF-0BDC-81DD-6A4EDAE58895}"/>
              </a:ext>
            </a:extLst>
          </p:cNvPr>
          <p:cNvSpPr txBox="1"/>
          <p:nvPr/>
        </p:nvSpPr>
        <p:spPr>
          <a:xfrm>
            <a:off x="2519216" y="4980141"/>
            <a:ext cx="721672" cy="10298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92" b="1" dirty="0">
                <a:solidFill>
                  <a:schemeClr val="bg1"/>
                </a:solidFill>
                <a:latin typeface="STFangsong" panose="02010600040101010101" pitchFamily="2" charset="-122"/>
                <a:ea typeface="STFangsong" panose="02010600040101010101" pitchFamily="2" charset="-122"/>
              </a:rPr>
              <a:t>#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2675F9D-8940-9E54-DA76-CAAA644616D6}"/>
              </a:ext>
            </a:extLst>
          </p:cNvPr>
          <p:cNvSpPr txBox="1"/>
          <p:nvPr/>
        </p:nvSpPr>
        <p:spPr>
          <a:xfrm>
            <a:off x="2850002" y="5125726"/>
            <a:ext cx="111781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MehrmitHolz</a:t>
            </a:r>
          </a:p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TagdesWaldes</a:t>
            </a:r>
          </a:p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TagdesHolzes</a:t>
            </a:r>
          </a:p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HolzrettetKlima</a:t>
            </a:r>
          </a:p>
        </p:txBody>
      </p:sp>
      <p:pic>
        <p:nvPicPr>
          <p:cNvPr id="12" name="Grafik 11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73540736-E27B-8584-B6DA-BF4EE24BBE1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0661" y="5688444"/>
            <a:ext cx="886781" cy="890059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362CB594-13EE-D2D5-B608-E8B1F50029AC}"/>
              </a:ext>
            </a:extLst>
          </p:cNvPr>
          <p:cNvSpPr txBox="1"/>
          <p:nvPr/>
        </p:nvSpPr>
        <p:spPr>
          <a:xfrm>
            <a:off x="1214998" y="221195"/>
            <a:ext cx="3227405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6" kern="100" spc="208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 Tag des Waldes – 21.03.2024 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9B0D33C-A46E-3799-19A0-CF03FF997101}"/>
              </a:ext>
            </a:extLst>
          </p:cNvPr>
          <p:cNvSpPr/>
          <p:nvPr/>
        </p:nvSpPr>
        <p:spPr>
          <a:xfrm rot="657590">
            <a:off x="636344" y="6001095"/>
            <a:ext cx="1328380" cy="5994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Ihr Logo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F7B1281-DDCC-7CE9-C4FF-ABAA50C430C6}"/>
              </a:ext>
            </a:extLst>
          </p:cNvPr>
          <p:cNvSpPr/>
          <p:nvPr/>
        </p:nvSpPr>
        <p:spPr>
          <a:xfrm>
            <a:off x="-885" y="0"/>
            <a:ext cx="5610854" cy="6858000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212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2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68E47FD-2E09-18DF-0B41-6E6A2F17CF38}"/>
              </a:ext>
            </a:extLst>
          </p:cNvPr>
          <p:cNvSpPr txBox="1"/>
          <p:nvPr/>
        </p:nvSpPr>
        <p:spPr>
          <a:xfrm>
            <a:off x="3161852" y="1446210"/>
            <a:ext cx="177163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3900" b="1" dirty="0">
                <a:solidFill>
                  <a:schemeClr val="bg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1914BDE-F3F4-A815-36DC-2F2C7ACEBDF5}"/>
              </a:ext>
            </a:extLst>
          </p:cNvPr>
          <p:cNvSpPr/>
          <p:nvPr/>
        </p:nvSpPr>
        <p:spPr>
          <a:xfrm>
            <a:off x="2482635" y="4787466"/>
            <a:ext cx="1388733" cy="925906"/>
          </a:xfrm>
          <a:prstGeom prst="rect">
            <a:avLst/>
          </a:prstGeom>
          <a:solidFill>
            <a:schemeClr val="bg2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6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31BA4AA-1275-503F-5229-56A002378D68}"/>
              </a:ext>
            </a:extLst>
          </p:cNvPr>
          <p:cNvSpPr txBox="1"/>
          <p:nvPr/>
        </p:nvSpPr>
        <p:spPr>
          <a:xfrm>
            <a:off x="102247" y="821596"/>
            <a:ext cx="5022630" cy="1498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769" b="1" dirty="0"/>
              <a:t>Machen Sie mit Ihrem Statement für die </a:t>
            </a: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</a:rPr>
              <a:t>WALDWIRTSCHAFT</a:t>
            </a:r>
            <a:r>
              <a:rPr lang="de-DE" sz="2769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769" b="1" dirty="0"/>
              <a:t>mit!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367A1EC-4554-9615-02B2-91C53B470BB3}"/>
              </a:ext>
            </a:extLst>
          </p:cNvPr>
          <p:cNvGrpSpPr/>
          <p:nvPr/>
        </p:nvGrpSpPr>
        <p:grpSpPr>
          <a:xfrm>
            <a:off x="918909" y="4629456"/>
            <a:ext cx="1871259" cy="952623"/>
            <a:chOff x="1158565" y="5564814"/>
            <a:chExt cx="1871259" cy="952623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44F12006-A628-3BB3-5C8B-7C8CCFF5238C}"/>
                </a:ext>
              </a:extLst>
            </p:cNvPr>
            <p:cNvSpPr/>
            <p:nvPr/>
          </p:nvSpPr>
          <p:spPr>
            <a:xfrm>
              <a:off x="1158565" y="5564814"/>
              <a:ext cx="1807957" cy="925906"/>
            </a:xfrm>
            <a:prstGeom prst="rect">
              <a:avLst/>
            </a:prstGeom>
            <a:solidFill>
              <a:schemeClr val="accent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46" dirty="0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55597956-6AD9-82F6-4EA8-911D7944D9C5}"/>
                </a:ext>
              </a:extLst>
            </p:cNvPr>
            <p:cNvSpPr txBox="1"/>
            <p:nvPr/>
          </p:nvSpPr>
          <p:spPr>
            <a:xfrm>
              <a:off x="1242434" y="5572627"/>
              <a:ext cx="1787390" cy="944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8" dirty="0">
                  <a:solidFill>
                    <a:schemeClr val="bg1"/>
                  </a:solidFill>
                </a:rPr>
                <a:t>Bereiten Sie jetzt Ihr Waldstatement vor!</a:t>
              </a:r>
            </a:p>
            <a:p>
              <a:r>
                <a:rPr lang="de-DE" sz="1108" dirty="0">
                  <a:solidFill>
                    <a:schemeClr val="bg1"/>
                  </a:solidFill>
                </a:rPr>
                <a:t>Wir posten gemeinsam am 21.03.2024 mit folgenden Hashtags: </a:t>
              </a: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F3AA8136-A13F-0B61-BF35-C291DEA81123}"/>
              </a:ext>
            </a:extLst>
          </p:cNvPr>
          <p:cNvSpPr txBox="1"/>
          <p:nvPr/>
        </p:nvSpPr>
        <p:spPr>
          <a:xfrm>
            <a:off x="643963" y="2424078"/>
            <a:ext cx="4645118" cy="190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Was ist Ihr 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EINSATZ</a:t>
            </a: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 für den Wald?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Was ist Ihre 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INNOVATION 2024</a:t>
            </a: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 für unsere Wälder?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Ihre drei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 TIPPS </a:t>
            </a: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für einen gesunden Wald?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Wie können wir nachhaltig 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HOLZ </a:t>
            </a: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gewinnen?</a:t>
            </a:r>
          </a:p>
          <a:p>
            <a:pPr>
              <a:lnSpc>
                <a:spcPct val="150000"/>
              </a:lnSpc>
            </a:pP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Was ist Ihr liebstes </a:t>
            </a:r>
            <a:r>
              <a:rPr lang="de-DE" sz="1600" b="1" dirty="0">
                <a:solidFill>
                  <a:schemeClr val="accent1">
                    <a:lumMod val="75000"/>
                  </a:schemeClr>
                </a:solidFill>
              </a:rPr>
              <a:t>HOLZPRODUKT</a:t>
            </a:r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55B1042-02AF-0BDC-81DD-6A4EDAE58895}"/>
              </a:ext>
            </a:extLst>
          </p:cNvPr>
          <p:cNvSpPr txBox="1"/>
          <p:nvPr/>
        </p:nvSpPr>
        <p:spPr>
          <a:xfrm>
            <a:off x="2455329" y="4683538"/>
            <a:ext cx="721672" cy="10298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92" b="1" dirty="0">
                <a:solidFill>
                  <a:schemeClr val="bg1"/>
                </a:solidFill>
                <a:latin typeface="STFangsong" panose="02010600040101010101" pitchFamily="2" charset="-122"/>
                <a:ea typeface="STFangsong" panose="02010600040101010101" pitchFamily="2" charset="-122"/>
              </a:rPr>
              <a:t>#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2675F9D-8940-9E54-DA76-CAAA644616D6}"/>
              </a:ext>
            </a:extLst>
          </p:cNvPr>
          <p:cNvSpPr txBox="1"/>
          <p:nvPr/>
        </p:nvSpPr>
        <p:spPr>
          <a:xfrm>
            <a:off x="2753551" y="4886180"/>
            <a:ext cx="111781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MehrmitHolz</a:t>
            </a:r>
          </a:p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TagdesWaldes</a:t>
            </a:r>
          </a:p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TagdesHolzes</a:t>
            </a:r>
          </a:p>
          <a:p>
            <a:r>
              <a:rPr lang="de-DE" sz="1050" kern="100" dirty="0">
                <a:solidFill>
                  <a:schemeClr val="tx2">
                    <a:lumMod val="90000"/>
                    <a:lumOff val="1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HolzrettetKlima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B41A914-6E33-B714-5FDE-03C3C9808AA1}"/>
              </a:ext>
            </a:extLst>
          </p:cNvPr>
          <p:cNvSpPr txBox="1"/>
          <p:nvPr/>
        </p:nvSpPr>
        <p:spPr>
          <a:xfrm>
            <a:off x="1214998" y="221195"/>
            <a:ext cx="3227405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46" kern="100" spc="208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 Tag des Waldes – 21.03.2024 </a:t>
            </a:r>
          </a:p>
        </p:txBody>
      </p:sp>
      <p:pic>
        <p:nvPicPr>
          <p:cNvPr id="11" name="Grafik 10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F64D7022-AC35-CCD4-92A6-957BE30FA0C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6023" y="5710533"/>
            <a:ext cx="886781" cy="89005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DF1F5FDB-B96C-1DD4-AB73-9C474A9337A0}"/>
              </a:ext>
            </a:extLst>
          </p:cNvPr>
          <p:cNvSpPr/>
          <p:nvPr/>
        </p:nvSpPr>
        <p:spPr>
          <a:xfrm rot="657590">
            <a:off x="636344" y="6001095"/>
            <a:ext cx="1328380" cy="5994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Ihr Logo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7689ECA-B68B-F154-B7B3-74D2CEF73658}"/>
              </a:ext>
            </a:extLst>
          </p:cNvPr>
          <p:cNvSpPr/>
          <p:nvPr/>
        </p:nvSpPr>
        <p:spPr>
          <a:xfrm>
            <a:off x="-885" y="0"/>
            <a:ext cx="5610854" cy="6858000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11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4C6EC02EAE6644DA852F6CADA6BE13D" ma:contentTypeVersion="18" ma:contentTypeDescription="Ein neues Dokument erstellen." ma:contentTypeScope="" ma:versionID="fba3eeed663b5aba7dd0db4a615397d6">
  <xsd:schema xmlns:xsd="http://www.w3.org/2001/XMLSchema" xmlns:xs="http://www.w3.org/2001/XMLSchema" xmlns:p="http://schemas.microsoft.com/office/2006/metadata/properties" xmlns:ns2="bf695034-238e-4cf0-9cb3-5ba7e1d0c1f3" xmlns:ns3="7c1af69d-7f8c-4b97-b9ce-3bc0cef35d6e" targetNamespace="http://schemas.microsoft.com/office/2006/metadata/properties" ma:root="true" ma:fieldsID="fbcbc8e5576bf516bbf708cc23c7156a" ns2:_="" ns3:_="">
    <xsd:import namespace="bf695034-238e-4cf0-9cb3-5ba7e1d0c1f3"/>
    <xsd:import namespace="7c1af69d-7f8c-4b97-b9ce-3bc0cef35d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695034-238e-4cf0-9cb3-5ba7e1d0c1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65ab01c0-d4e3-42ba-b015-b39b1c1de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af69d-7f8c-4b97-b9ce-3bc0cef35d6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66e2fe1-3839-47da-8104-7261e4175e57}" ma:internalName="TaxCatchAll" ma:showField="CatchAllData" ma:web="7c1af69d-7f8c-4b97-b9ce-3bc0cef35d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1af69d-7f8c-4b97-b9ce-3bc0cef35d6e" xsi:nil="true"/>
    <lcf76f155ced4ddcb4097134ff3c332f xmlns="bf695034-238e-4cf0-9cb3-5ba7e1d0c1f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A6B5B2-A26C-4C42-A34B-DCEB6B53CA9E}"/>
</file>

<file path=customXml/itemProps2.xml><?xml version="1.0" encoding="utf-8"?>
<ds:datastoreItem xmlns:ds="http://schemas.openxmlformats.org/officeDocument/2006/customXml" ds:itemID="{DD86841D-B683-41DA-94A5-A11C59EEE10D}">
  <ds:schemaRefs>
    <ds:schemaRef ds:uri="http://purl.org/dc/elements/1.1/"/>
    <ds:schemaRef ds:uri="89a80fdc-306b-4446-b55b-2b209360dfe2"/>
    <ds:schemaRef ds:uri="http://purl.org/dc/dcmitype/"/>
    <ds:schemaRef ds:uri="http://purl.org/dc/terms/"/>
    <ds:schemaRef ds:uri="http://schemas.microsoft.com/office/2006/documentManagement/types"/>
    <ds:schemaRef ds:uri="9c5965e5-bfae-4f15-a014-f4606cb24401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4B00151-C3B9-4B2B-B4D0-4C7659C5A7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578</Words>
  <Application>Microsoft Macintosh PowerPoint</Application>
  <PresentationFormat>A4-Papier (210 x 297 mm)</PresentationFormat>
  <Paragraphs>112</Paragraphs>
  <Slides>11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STFangsong</vt:lpstr>
      <vt:lpstr>Aptos</vt:lpstr>
      <vt:lpstr>Aptos Display</vt:lpstr>
      <vt:lpstr>Arial</vt:lpstr>
      <vt:lpstr>Wingdings</vt:lpstr>
      <vt:lpstr>Office</vt:lpstr>
      <vt:lpstr>Hinweisfolie</vt:lpstr>
      <vt:lpstr>PowerPoint-Präsentation</vt:lpstr>
      <vt:lpstr>PowerPoint-Präsentation</vt:lpstr>
      <vt:lpstr>PowerPoint-Präsentation</vt:lpstr>
      <vt:lpstr>PowerPoint-Präsentation</vt:lpstr>
      <vt:lpstr>Hinweisfolie</vt:lpstr>
      <vt:lpstr>WALD und HOLZ </vt:lpstr>
      <vt:lpstr>PowerPoint-Präsentation</vt:lpstr>
      <vt:lpstr>PowerPoint-Präsentation</vt:lpstr>
      <vt:lpstr>Hinweisfolie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HOLZNUTZUNG FÜR MENSCHEN</dc:title>
  <dc:creator>Fee Brauwers</dc:creator>
  <cp:lastModifiedBy>Fee Brauwers</cp:lastModifiedBy>
  <cp:revision>9</cp:revision>
  <dcterms:created xsi:type="dcterms:W3CDTF">2024-03-05T08:49:14Z</dcterms:created>
  <dcterms:modified xsi:type="dcterms:W3CDTF">2024-03-15T13:16:52Z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0x010100D3A9CA83AF54C241A0891A9DA5FEB232</vt:lpwstr>
  </property>
  <property fmtid="{D5CDD505-2E9C-101B-9397-08002B2CF9AE}" pid="3" name="MediaServiceImageTags">
    <vt:lpwstr/>
  </property>
</Properties>
</file>