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11" r:id="rId2"/>
    <p:sldId id="313" r:id="rId3"/>
    <p:sldId id="31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D9AF6F-EDE5-442E-9C5B-3665EA1B8DB3}" type="datetimeFigureOut">
              <a:rPr lang="en-GB" smtClean="0"/>
              <a:t>02/09/2021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2047B-7CBA-4CC6-AC2B-BBDEB256FAE5}" type="slidenum">
              <a:rPr lang="en-GB" smtClean="0"/>
              <a:t>‹#›</a:t>
            </a:fld>
            <a:endParaRPr lang="en-GB"/>
          </a:p>
        </p:txBody>
      </p:sp>
    </p:spTree>
    <p:extLst>
      <p:ext uri="{BB962C8B-B14F-4D97-AF65-F5344CB8AC3E}">
        <p14:creationId xmlns:p14="http://schemas.microsoft.com/office/powerpoint/2010/main" val="311687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6"/>
        <p:cNvGrpSpPr/>
        <p:nvPr/>
      </p:nvGrpSpPr>
      <p:grpSpPr>
        <a:xfrm>
          <a:off x="0" y="0"/>
          <a:ext cx="0" cy="0"/>
          <a:chOff x="0" y="0"/>
          <a:chExt cx="0" cy="0"/>
        </a:xfrm>
      </p:grpSpPr>
      <p:sp>
        <p:nvSpPr>
          <p:cNvPr id="847" name="Google Shape;847;ge66d8bee01_0_15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8" name="Google Shape;848;ge66d8bee01_0_159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49" name="Google Shape;849;ge66d8bee01_0_159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ge66d8bee01_0_16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3" name="Google Shape;863;ge66d8bee01_0_160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4" name="Google Shape;864;ge66d8bee01_0_160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1"/>
        <p:cNvGrpSpPr/>
        <p:nvPr/>
      </p:nvGrpSpPr>
      <p:grpSpPr>
        <a:xfrm>
          <a:off x="0" y="0"/>
          <a:ext cx="0" cy="0"/>
          <a:chOff x="0" y="0"/>
          <a:chExt cx="0" cy="0"/>
        </a:xfrm>
      </p:grpSpPr>
      <p:sp>
        <p:nvSpPr>
          <p:cNvPr id="862" name="Google Shape;862;ge66d8bee01_0_16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3" name="Google Shape;863;ge66d8bee01_0_160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4" name="Google Shape;864;ge66d8bee01_0_160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3</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992747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22051-E553-42C3-84E1-97E765F288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A22622-ECED-45AD-9D7F-90E2CE204F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089FE58-4106-42DB-863A-8126145A9B1C}"/>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5" name="Footer Placeholder 4">
            <a:extLst>
              <a:ext uri="{FF2B5EF4-FFF2-40B4-BE49-F238E27FC236}">
                <a16:creationId xmlns:a16="http://schemas.microsoft.com/office/drawing/2014/main" id="{1E782311-C25C-4CFE-96CC-F98A990D76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AAE570-4F81-476C-AD5F-D9F4A3C71802}"/>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2201118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158E-A72F-4646-940A-E656E5A8258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900095-EA00-46FD-920A-D25651D16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DED813-AB16-41B9-B957-DBC179298725}"/>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5" name="Footer Placeholder 4">
            <a:extLst>
              <a:ext uri="{FF2B5EF4-FFF2-40B4-BE49-F238E27FC236}">
                <a16:creationId xmlns:a16="http://schemas.microsoft.com/office/drawing/2014/main" id="{99F27AF0-B7F9-4DA9-9A12-B7FCA037CD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3A9838-A31B-4A69-93DC-FC2BE89D1733}"/>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758665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DA4E3C-3BAA-4F3A-942F-9DC33DD186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EF2FDD-191A-4A96-8133-C10CA0BF56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A2686E-B60F-4567-B3F5-F27ACE8A650B}"/>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5" name="Footer Placeholder 4">
            <a:extLst>
              <a:ext uri="{FF2B5EF4-FFF2-40B4-BE49-F238E27FC236}">
                <a16:creationId xmlns:a16="http://schemas.microsoft.com/office/drawing/2014/main" id="{38F2BE1B-77D9-47ED-B199-557E1702BC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3C501F-92EB-45DC-92BF-22E1C8BA640F}"/>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2348991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2_Title Slide">
  <p:cSld name="2_Title Slide">
    <p:bg>
      <p:bgPr>
        <a:solidFill>
          <a:schemeClr val="lt1"/>
        </a:solidFill>
        <a:effectLst/>
      </p:bgPr>
    </p:bg>
    <p:spTree>
      <p:nvGrpSpPr>
        <p:cNvPr id="1" name="Shape 52"/>
        <p:cNvGrpSpPr/>
        <p:nvPr/>
      </p:nvGrpSpPr>
      <p:grpSpPr>
        <a:xfrm>
          <a:off x="0" y="0"/>
          <a:ext cx="0" cy="0"/>
          <a:chOff x="0" y="0"/>
          <a:chExt cx="0" cy="0"/>
        </a:xfrm>
      </p:grpSpPr>
      <p:sp>
        <p:nvSpPr>
          <p:cNvPr id="53" name="Google Shape;53;p14"/>
          <p:cNvSpPr txBox="1">
            <a:spLocks noGrp="1"/>
          </p:cNvSpPr>
          <p:nvPr>
            <p:ph type="body" idx="1"/>
          </p:nvPr>
        </p:nvSpPr>
        <p:spPr>
          <a:xfrm>
            <a:off x="480000" y="2895600"/>
            <a:ext cx="11184800" cy="3206000"/>
          </a:xfrm>
          <a:prstGeom prst="rect">
            <a:avLst/>
          </a:prstGeom>
          <a:noFill/>
          <a:ln>
            <a:noFill/>
          </a:ln>
        </p:spPr>
        <p:txBody>
          <a:bodyPr spcFirstLastPara="1" wrap="square" lIns="68575" tIns="34275" rIns="68575" bIns="34275" anchor="t" anchorCtr="0">
            <a:noAutofit/>
          </a:bodyPr>
          <a:lstStyle>
            <a:lvl1pPr marL="609585" marR="0" lvl="0" indent="-304792" algn="l" rtl="0">
              <a:lnSpc>
                <a:spcPct val="100000"/>
              </a:lnSpc>
              <a:spcBef>
                <a:spcPts val="1200"/>
              </a:spcBef>
              <a:spcAft>
                <a:spcPts val="0"/>
              </a:spcAft>
              <a:buClr>
                <a:schemeClr val="lt1"/>
              </a:buClr>
              <a:buSzPts val="3000"/>
              <a:buFont typeface="Arial "/>
              <a:buNone/>
              <a:defRPr sz="4000" b="1" i="0" u="none" strike="noStrike" cap="none">
                <a:solidFill>
                  <a:schemeClr val="lt1"/>
                </a:solidFill>
                <a:latin typeface="Arial "/>
                <a:ea typeface="Arial "/>
                <a:cs typeface="Arial "/>
                <a:sym typeface="Arial "/>
              </a:defRPr>
            </a:lvl1pPr>
            <a:lvl2pPr marL="1219170" marR="0" lvl="1" indent="-304792" algn="l" rtl="0">
              <a:lnSpc>
                <a:spcPct val="100000"/>
              </a:lnSpc>
              <a:spcBef>
                <a:spcPts val="667"/>
              </a:spcBef>
              <a:spcAft>
                <a:spcPts val="0"/>
              </a:spcAft>
              <a:buClr>
                <a:schemeClr val="dk2"/>
              </a:buClr>
              <a:buSzPts val="1400"/>
              <a:buFont typeface="Arial"/>
              <a:buNone/>
              <a:defRPr sz="1867" b="0" i="0" u="none" strike="noStrike" cap="none">
                <a:solidFill>
                  <a:srgbClr val="888888"/>
                </a:solidFill>
                <a:latin typeface="Arial"/>
                <a:ea typeface="Arial"/>
                <a:cs typeface="Arial"/>
                <a:sym typeface="Arial"/>
              </a:defRPr>
            </a:lvl2pPr>
            <a:lvl3pPr marL="1828754" marR="0" lvl="2" indent="-304792" algn="l" rtl="0">
              <a:lnSpc>
                <a:spcPct val="100000"/>
              </a:lnSpc>
              <a:spcBef>
                <a:spcPts val="667"/>
              </a:spcBef>
              <a:spcAft>
                <a:spcPts val="0"/>
              </a:spcAft>
              <a:buClr>
                <a:srgbClr val="888888"/>
              </a:buClr>
              <a:buSzPts val="1200"/>
              <a:buFont typeface="Arial"/>
              <a:buNone/>
              <a:defRPr sz="1600" b="0" i="0" u="none" strike="noStrike" cap="none">
                <a:solidFill>
                  <a:srgbClr val="888888"/>
                </a:solidFill>
                <a:latin typeface="Arial"/>
                <a:ea typeface="Arial"/>
                <a:cs typeface="Arial"/>
                <a:sym typeface="Arial"/>
              </a:defRPr>
            </a:lvl3pPr>
            <a:lvl4pPr marL="2438339" marR="0" lvl="3" indent="-304792" algn="l" rtl="0">
              <a:lnSpc>
                <a:spcPct val="100000"/>
              </a:lnSpc>
              <a:spcBef>
                <a:spcPts val="667"/>
              </a:spcBef>
              <a:spcAft>
                <a:spcPts val="0"/>
              </a:spcAft>
              <a:buClr>
                <a:srgbClr val="000000"/>
              </a:buClr>
              <a:buSzPts val="600"/>
              <a:buFont typeface="Arimo"/>
              <a:buNone/>
              <a:defRPr sz="1467" b="0" i="0" u="none" strike="noStrike" cap="none">
                <a:solidFill>
                  <a:srgbClr val="888888"/>
                </a:solidFill>
                <a:latin typeface="Arial"/>
                <a:ea typeface="Arial"/>
                <a:cs typeface="Arial"/>
                <a:sym typeface="Arial"/>
              </a:defRPr>
            </a:lvl4pPr>
            <a:lvl5pPr marL="3047924" marR="0" lvl="4" indent="-304792" algn="l" rtl="0">
              <a:lnSpc>
                <a:spcPct val="100000"/>
              </a:lnSpc>
              <a:spcBef>
                <a:spcPts val="667"/>
              </a:spcBef>
              <a:spcAft>
                <a:spcPts val="0"/>
              </a:spcAft>
              <a:buClr>
                <a:srgbClr val="888888"/>
              </a:buClr>
              <a:buSzPts val="1100"/>
              <a:buFont typeface="Arial"/>
              <a:buNone/>
              <a:defRPr sz="1467" b="0" i="0" u="none" strike="noStrike" cap="none">
                <a:solidFill>
                  <a:srgbClr val="888888"/>
                </a:solidFill>
                <a:latin typeface="Arial"/>
                <a:ea typeface="Arial"/>
                <a:cs typeface="Arial"/>
                <a:sym typeface="Arial"/>
              </a:defRPr>
            </a:lvl5pPr>
            <a:lvl6pPr marL="3657509" marR="0" lvl="5" indent="-304792" algn="l" rtl="0">
              <a:lnSpc>
                <a:spcPct val="92857"/>
              </a:lnSpc>
              <a:spcBef>
                <a:spcPts val="0"/>
              </a:spcBef>
              <a:spcAft>
                <a:spcPts val="0"/>
              </a:spcAft>
              <a:buClr>
                <a:schemeClr val="dk2"/>
              </a:buClr>
              <a:buSzPts val="1100"/>
              <a:buFont typeface="Arial"/>
              <a:buNone/>
              <a:defRPr sz="1467" b="0" i="0" u="none" strike="noStrike" cap="none">
                <a:solidFill>
                  <a:srgbClr val="888888"/>
                </a:solidFill>
                <a:latin typeface="Arial"/>
                <a:ea typeface="Arial"/>
                <a:cs typeface="Arial"/>
                <a:sym typeface="Arial"/>
              </a:defRPr>
            </a:lvl6pPr>
            <a:lvl7pPr marL="4267093" marR="0" lvl="6" indent="-304792" algn="l" rtl="0">
              <a:lnSpc>
                <a:spcPct val="92857"/>
              </a:lnSpc>
              <a:spcBef>
                <a:spcPts val="400"/>
              </a:spcBef>
              <a:spcAft>
                <a:spcPts val="0"/>
              </a:spcAft>
              <a:buClr>
                <a:schemeClr val="dk2"/>
              </a:buClr>
              <a:buSzPts val="1100"/>
              <a:buFont typeface="Arial"/>
              <a:buNone/>
              <a:defRPr sz="1467" b="0" i="0" u="none" strike="noStrike" cap="none">
                <a:solidFill>
                  <a:srgbClr val="888888"/>
                </a:solidFill>
                <a:latin typeface="Arial"/>
                <a:ea typeface="Arial"/>
                <a:cs typeface="Arial"/>
                <a:sym typeface="Arial"/>
              </a:defRPr>
            </a:lvl7pPr>
            <a:lvl8pPr marL="4876678" marR="0" lvl="7" indent="-304792" algn="l" rtl="0">
              <a:lnSpc>
                <a:spcPct val="92857"/>
              </a:lnSpc>
              <a:spcBef>
                <a:spcPts val="400"/>
              </a:spcBef>
              <a:spcAft>
                <a:spcPts val="0"/>
              </a:spcAft>
              <a:buClr>
                <a:schemeClr val="dk2"/>
              </a:buClr>
              <a:buSzPts val="1100"/>
              <a:buFont typeface="Arial"/>
              <a:buNone/>
              <a:defRPr sz="1467" b="0" i="0" u="none" strike="noStrike" cap="none">
                <a:solidFill>
                  <a:srgbClr val="888888"/>
                </a:solidFill>
                <a:latin typeface="Arial"/>
                <a:ea typeface="Arial"/>
                <a:cs typeface="Arial"/>
                <a:sym typeface="Arial"/>
              </a:defRPr>
            </a:lvl8pPr>
            <a:lvl9pPr marL="5486263" marR="0" lvl="8" indent="-304792" algn="l" rtl="0">
              <a:lnSpc>
                <a:spcPct val="92857"/>
              </a:lnSpc>
              <a:spcBef>
                <a:spcPts val="400"/>
              </a:spcBef>
              <a:spcAft>
                <a:spcPts val="400"/>
              </a:spcAft>
              <a:buClr>
                <a:schemeClr val="dk2"/>
              </a:buClr>
              <a:buSzPts val="1100"/>
              <a:buFont typeface="Arial"/>
              <a:buNone/>
              <a:defRPr sz="1467" b="0" i="0" u="none" strike="noStrike" cap="none">
                <a:solidFill>
                  <a:srgbClr val="888888"/>
                </a:solidFill>
                <a:latin typeface="Arial"/>
                <a:ea typeface="Arial"/>
                <a:cs typeface="Arial"/>
                <a:sym typeface="Arial"/>
              </a:defRPr>
            </a:lvl9pPr>
          </a:lstStyle>
          <a:p>
            <a:endParaRPr/>
          </a:p>
        </p:txBody>
      </p:sp>
      <p:sp>
        <p:nvSpPr>
          <p:cNvPr id="54" name="Google Shape;54;p14"/>
          <p:cNvSpPr txBox="1">
            <a:spLocks noGrp="1"/>
          </p:cNvSpPr>
          <p:nvPr>
            <p:ph type="sldNum" idx="12"/>
          </p:nvPr>
        </p:nvSpPr>
        <p:spPr>
          <a:xfrm>
            <a:off x="11409045" y="6333135"/>
            <a:ext cx="731600" cy="524800"/>
          </a:xfrm>
          <a:prstGeom prst="rect">
            <a:avLst/>
          </a:prstGeom>
        </p:spPr>
        <p:txBody>
          <a:bodyPr spcFirstLastPara="1" wrap="square" lIns="0" tIns="0" rIns="0" bIns="0" anchor="t" anchorCtr="0">
            <a:noAutofit/>
          </a:bodyPr>
          <a:lstStyle>
            <a:lvl1pPr lvl="0" rtl="0">
              <a:buNone/>
              <a:defRPr sz="1733">
                <a:solidFill>
                  <a:schemeClr val="lt1"/>
                </a:solidFill>
                <a:latin typeface="Arial "/>
                <a:ea typeface="Arial "/>
                <a:cs typeface="Arial "/>
                <a:sym typeface="Arial "/>
              </a:defRPr>
            </a:lvl1pPr>
            <a:lvl2pPr lvl="1" rtl="0">
              <a:buNone/>
              <a:defRPr sz="1733">
                <a:solidFill>
                  <a:schemeClr val="lt1"/>
                </a:solidFill>
                <a:latin typeface="Arial "/>
                <a:ea typeface="Arial "/>
                <a:cs typeface="Arial "/>
                <a:sym typeface="Arial "/>
              </a:defRPr>
            </a:lvl2pPr>
            <a:lvl3pPr lvl="2" rtl="0">
              <a:buNone/>
              <a:defRPr sz="1733">
                <a:solidFill>
                  <a:schemeClr val="lt1"/>
                </a:solidFill>
                <a:latin typeface="Arial "/>
                <a:ea typeface="Arial "/>
                <a:cs typeface="Arial "/>
                <a:sym typeface="Arial "/>
              </a:defRPr>
            </a:lvl3pPr>
            <a:lvl4pPr lvl="3" rtl="0">
              <a:buNone/>
              <a:defRPr sz="1733">
                <a:solidFill>
                  <a:schemeClr val="lt1"/>
                </a:solidFill>
                <a:latin typeface="Arial "/>
                <a:ea typeface="Arial "/>
                <a:cs typeface="Arial "/>
                <a:sym typeface="Arial "/>
              </a:defRPr>
            </a:lvl4pPr>
            <a:lvl5pPr lvl="4" rtl="0">
              <a:buNone/>
              <a:defRPr sz="1733">
                <a:solidFill>
                  <a:schemeClr val="lt1"/>
                </a:solidFill>
                <a:latin typeface="Arial "/>
                <a:ea typeface="Arial "/>
                <a:cs typeface="Arial "/>
                <a:sym typeface="Arial "/>
              </a:defRPr>
            </a:lvl5pPr>
            <a:lvl6pPr lvl="5" rtl="0">
              <a:buNone/>
              <a:defRPr sz="1733">
                <a:solidFill>
                  <a:schemeClr val="lt1"/>
                </a:solidFill>
                <a:latin typeface="Arial "/>
                <a:ea typeface="Arial "/>
                <a:cs typeface="Arial "/>
                <a:sym typeface="Arial "/>
              </a:defRPr>
            </a:lvl6pPr>
            <a:lvl7pPr lvl="6" rtl="0">
              <a:buNone/>
              <a:defRPr sz="1733">
                <a:solidFill>
                  <a:schemeClr val="lt1"/>
                </a:solidFill>
                <a:latin typeface="Arial "/>
                <a:ea typeface="Arial "/>
                <a:cs typeface="Arial "/>
                <a:sym typeface="Arial "/>
              </a:defRPr>
            </a:lvl7pPr>
            <a:lvl8pPr lvl="7" rtl="0">
              <a:buNone/>
              <a:defRPr sz="1733">
                <a:solidFill>
                  <a:schemeClr val="lt1"/>
                </a:solidFill>
                <a:latin typeface="Arial "/>
                <a:ea typeface="Arial "/>
                <a:cs typeface="Arial "/>
                <a:sym typeface="Arial "/>
              </a:defRPr>
            </a:lvl8pPr>
            <a:lvl9pPr lvl="8" rtl="0">
              <a:buNone/>
              <a:defRPr sz="1733">
                <a:solidFill>
                  <a:schemeClr val="lt1"/>
                </a:solidFill>
                <a:latin typeface="Arial "/>
                <a:ea typeface="Arial "/>
                <a:cs typeface="Arial "/>
                <a:sym typeface="Arial "/>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154381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F59CE-43A7-45C2-A982-A5363EF706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A975C4-8B0E-4B52-8A03-08285BE1F6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576F56-9ED6-49B7-9E16-4812C96DE874}"/>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5" name="Footer Placeholder 4">
            <a:extLst>
              <a:ext uri="{FF2B5EF4-FFF2-40B4-BE49-F238E27FC236}">
                <a16:creationId xmlns:a16="http://schemas.microsoft.com/office/drawing/2014/main" id="{A5B73366-8279-427C-9453-A15EEF1B53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8966EA-BA9E-4F4D-A205-A59E292749CB}"/>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2431837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7076B-6325-43B3-9B0A-C4164EDE4B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77AFD8E-D7A1-4602-8785-FA92060737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4E60C4-C3DF-4856-A838-CB694582B1FD}"/>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5" name="Footer Placeholder 4">
            <a:extLst>
              <a:ext uri="{FF2B5EF4-FFF2-40B4-BE49-F238E27FC236}">
                <a16:creationId xmlns:a16="http://schemas.microsoft.com/office/drawing/2014/main" id="{08A41990-44F0-48E6-A9B1-774413D67F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A207B2-060F-4114-B318-CF316D82EFDB}"/>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303140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FB7A-6079-4EB5-898F-33A3029857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AE9966-9A3E-4F20-AC35-A2205EB87B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A1427F-C2E4-4DBD-81A9-2882C0B5F5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9C6A2D-4361-4D36-AB85-D7A7A0B886EF}"/>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6" name="Footer Placeholder 5">
            <a:extLst>
              <a:ext uri="{FF2B5EF4-FFF2-40B4-BE49-F238E27FC236}">
                <a16:creationId xmlns:a16="http://schemas.microsoft.com/office/drawing/2014/main" id="{6C95ED56-38D2-494D-92B8-6D69298B06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F04DC3-A98A-4377-812A-3C33DC0CA991}"/>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1351885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84A82-ED32-4CC2-9DD0-D6697F5349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CD6437-BF6F-4630-BA43-FCF15DB6A5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0D59A8-A65A-4E26-A748-9DC48C8ED2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5897AD7-58D0-4510-9DCD-3D0F10BFD8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2D2445-D495-4161-9485-EDD71BC7B5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3C4AF9-6603-405D-9D29-1ADC8152B66C}"/>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8" name="Footer Placeholder 7">
            <a:extLst>
              <a:ext uri="{FF2B5EF4-FFF2-40B4-BE49-F238E27FC236}">
                <a16:creationId xmlns:a16="http://schemas.microsoft.com/office/drawing/2014/main" id="{D75E927E-324F-4609-89FC-A43B0F3BE37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F564566-83DF-4866-BBD8-B9AB6627A348}"/>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82232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B5D87-4D96-4FCD-AEFE-33A70CFE49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D5681D-1560-4866-AF40-8344DAAB9880}"/>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4" name="Footer Placeholder 3">
            <a:extLst>
              <a:ext uri="{FF2B5EF4-FFF2-40B4-BE49-F238E27FC236}">
                <a16:creationId xmlns:a16="http://schemas.microsoft.com/office/drawing/2014/main" id="{4B880E0E-54A0-451C-BE1F-16D7199428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31F574-05ED-4D31-BC0C-C8BEF4B6B519}"/>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125392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3D971E-C610-42D5-8C10-49DCCA3ABBB9}"/>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3" name="Footer Placeholder 2">
            <a:extLst>
              <a:ext uri="{FF2B5EF4-FFF2-40B4-BE49-F238E27FC236}">
                <a16:creationId xmlns:a16="http://schemas.microsoft.com/office/drawing/2014/main" id="{47F4BFD4-E145-49C3-8DDC-28D266E9F93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924E1E-AD9C-4A49-831F-3FC4C83F6AB2}"/>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363125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AD6D0-2894-4D03-9A9B-19FAC27C88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408A8D-0544-494A-991E-58D3E7DA2A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46A8F3D-1F46-4719-A56C-44AA1BA07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E5028-1BFB-4314-B8F5-D7F91915592D}"/>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6" name="Footer Placeholder 5">
            <a:extLst>
              <a:ext uri="{FF2B5EF4-FFF2-40B4-BE49-F238E27FC236}">
                <a16:creationId xmlns:a16="http://schemas.microsoft.com/office/drawing/2014/main" id="{312D45EE-368F-4042-95A1-C6E4096882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0DDF95-3764-4EFC-AA0F-E6AEF8E1098A}"/>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3421351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55CB4-527E-4A26-858D-E806F1F16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849B41D-1C02-479E-A37B-5C5C5677D5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031713-3C15-4CB6-A7A6-9E92CC900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A30CFA-EEFF-4F99-B573-E8F452D5D802}"/>
              </a:ext>
            </a:extLst>
          </p:cNvPr>
          <p:cNvSpPr>
            <a:spLocks noGrp="1"/>
          </p:cNvSpPr>
          <p:nvPr>
            <p:ph type="dt" sz="half" idx="10"/>
          </p:nvPr>
        </p:nvSpPr>
        <p:spPr/>
        <p:txBody>
          <a:bodyPr/>
          <a:lstStyle/>
          <a:p>
            <a:fld id="{B32C4C4F-3BE4-42A1-AEB5-F5AAEF221BB5}" type="datetimeFigureOut">
              <a:rPr lang="en-GB" smtClean="0"/>
              <a:t>02/09/2021</a:t>
            </a:fld>
            <a:endParaRPr lang="en-GB"/>
          </a:p>
        </p:txBody>
      </p:sp>
      <p:sp>
        <p:nvSpPr>
          <p:cNvPr id="6" name="Footer Placeholder 5">
            <a:extLst>
              <a:ext uri="{FF2B5EF4-FFF2-40B4-BE49-F238E27FC236}">
                <a16:creationId xmlns:a16="http://schemas.microsoft.com/office/drawing/2014/main" id="{6A6BE0BE-72F8-487F-A606-AA463DF87C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8CBDC4-C567-4E92-948F-9CC70411EEB8}"/>
              </a:ext>
            </a:extLst>
          </p:cNvPr>
          <p:cNvSpPr>
            <a:spLocks noGrp="1"/>
          </p:cNvSpPr>
          <p:nvPr>
            <p:ph type="sldNum" sz="quarter" idx="12"/>
          </p:nvPr>
        </p:nvSpPr>
        <p:spPr/>
        <p:txBody>
          <a:bodyPr/>
          <a:lstStyle/>
          <a:p>
            <a:fld id="{E6E09256-8BDB-4003-A4F8-32C3EB5455CF}" type="slidenum">
              <a:rPr lang="en-GB" smtClean="0"/>
              <a:t>‹#›</a:t>
            </a:fld>
            <a:endParaRPr lang="en-GB"/>
          </a:p>
        </p:txBody>
      </p:sp>
    </p:spTree>
    <p:extLst>
      <p:ext uri="{BB962C8B-B14F-4D97-AF65-F5344CB8AC3E}">
        <p14:creationId xmlns:p14="http://schemas.microsoft.com/office/powerpoint/2010/main" val="18152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B78C08-1047-4E8C-9E6E-E43DD6F8BE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35C550-FC94-4E85-A64D-052C4BD20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E1A3B4-1721-47C9-A4D0-4D34C4D92A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C4C4F-3BE4-42A1-AEB5-F5AAEF221BB5}" type="datetimeFigureOut">
              <a:rPr lang="en-GB" smtClean="0"/>
              <a:t>02/09/2021</a:t>
            </a:fld>
            <a:endParaRPr lang="en-GB"/>
          </a:p>
        </p:txBody>
      </p:sp>
      <p:sp>
        <p:nvSpPr>
          <p:cNvPr id="5" name="Footer Placeholder 4">
            <a:extLst>
              <a:ext uri="{FF2B5EF4-FFF2-40B4-BE49-F238E27FC236}">
                <a16:creationId xmlns:a16="http://schemas.microsoft.com/office/drawing/2014/main" id="{EDF394C3-EC04-4526-B15D-54B9127E9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1D0090-3ADA-49E6-A9F0-7338F1AC0C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09256-8BDB-4003-A4F8-32C3EB5455CF}" type="slidenum">
              <a:rPr lang="en-GB" smtClean="0"/>
              <a:t>‹#›</a:t>
            </a:fld>
            <a:endParaRPr lang="en-GB"/>
          </a:p>
        </p:txBody>
      </p:sp>
    </p:spTree>
    <p:extLst>
      <p:ext uri="{BB962C8B-B14F-4D97-AF65-F5344CB8AC3E}">
        <p14:creationId xmlns:p14="http://schemas.microsoft.com/office/powerpoint/2010/main" val="1257168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gbr01.safelinks.protection.outlook.com/?url=https%3A%2F%2Fwww.gov.uk%2Fguidance%2Fapply-for-a-service-providers-from-switzerland-visa&amp;data=04%7C01%7CElizabeth.Wilkinson%40homeoffice.gov.uk%7Cbc6857cda4a34d57e3e808d8ef70ef8f%7Cf24d93ecb2914192a08af182245945c2%7C0%7C0%7C637522615617664171%7CUnknown%7CTWFpbGZsb3d8eyJWIjoiMC4wLjAwMDAiLCJQIjoiV2luMzIiLCJBTiI6Ik1haWwiLCJXVCI6Mn0%3D%7C1000&amp;sdata=STpCnJw%2FIXi%2BzZPW4DFVLC3B5kh2FuVUkhj7K3yumCM%3D&amp;reserved=0" TargetMode="External"/><Relationship Id="rId3" Type="http://schemas.openxmlformats.org/officeDocument/2006/relationships/image" Target="../media/image2.jpg"/><Relationship Id="rId7" Type="http://schemas.openxmlformats.org/officeDocument/2006/relationships/hyperlink" Target="https://gbr01.safelinks.protection.outlook.com/?url=https%3A%2F%2Fwww.gov.uk%2Fguidance%2Fenter-the-uk-as-an-s2-healthcare-visitor&amp;data=04%7C01%7CElizabeth.Wilkinson%40homeoffice.gov.uk%7Cbc6857cda4a34d57e3e808d8ef70ef8f%7Cf24d93ecb2914192a08af182245945c2%7C0%7C0%7C637522615617664171%7CUnknown%7CTWFpbGZsb3d8eyJWIjoiMC4wLjAwMDAiLCJQIjoiV2luMzIiLCJBTiI6Ik1haWwiLCJXVCI6Mn0%3D%7C1000&amp;sdata=2MXk9vPNL0OedCBuYbSs1CSiarR0f%2F26fGO3KglVXuw%3D&amp;reserved=0"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gbr01.safelinks.protection.outlook.com/?url=https%3A%2F%2Fwww.gov.uk%2Ffrontier-worker-permit&amp;data=04%7C01%7CElizabeth.Wilkinson%40homeoffice.gov.uk%7Cbc6857cda4a34d57e3e808d8ef70ef8f%7Cf24d93ecb2914192a08af182245945c2%7C0%7C0%7C637522615617654214%7CUnknown%7CTWFpbGZsb3d8eyJWIjoiMC4wLjAwMDAiLCJQIjoiV2luMzIiLCJBTiI6Ik1haWwiLCJXVCI6Mn0%3D%7C1000&amp;sdata=qVrGWVC42JFaOfhFhdttNdPm1xmXVO6XOJREpMhFmW8%3D&amp;reserved=0" TargetMode="External"/><Relationship Id="rId5" Type="http://schemas.openxmlformats.org/officeDocument/2006/relationships/hyperlink" Target="https://gbr01.safelinks.protection.outlook.com/?url=https%3A%2F%2Fwww.gov.uk%2Ffamily-permit&amp;data=04%7C01%7CElizabeth.Wilkinson%40homeoffice.gov.uk%7Cbc6857cda4a34d57e3e808d8ef70ef8f%7Cf24d93ecb2914192a08af182245945c2%7C0%7C0%7C637522615617654214%7CUnknown%7CTWFpbGZsb3d8eyJWIjoiMC4wLjAwMDAiLCJQIjoiV2luMzIiLCJBTiI6Ik1haWwiLCJXVCI6Mn0%3D%7C1000&amp;sdata=HLc3l2X9ikmNqlz4uk75obLhNTWzfEcqnpAEsYrSFLo%3D&amp;reserved=0" TargetMode="External"/><Relationship Id="rId4" Type="http://schemas.openxmlformats.org/officeDocument/2006/relationships/hyperlink" Target="https://gbr01.safelinks.protection.outlook.com/?url=https%3A%2F%2Fwww.gov.uk%2Fsettled-status-eu-citizens-families&amp;data=04%7C01%7CElizabeth.Wilkinson%40homeoffice.gov.uk%7Cbc6857cda4a34d57e3e808d8ef70ef8f%7Cf24d93ecb2914192a08af182245945c2%7C0%7C0%7C637522615617644261%7CUnknown%7CTWFpbGZsb3d8eyJWIjoiMC4wLjAwMDAiLCJQIjoiV2luMzIiLCJBTiI6Ik1haWwiLCJXVCI6Mn0%3D%7C1000&amp;sdata=UICn47guO3R5j8duurBPIyir94FzCrzZGyB6B%2Fe3cX0%3D&amp;reserved=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0"/>
        <p:cNvGrpSpPr/>
        <p:nvPr/>
      </p:nvGrpSpPr>
      <p:grpSpPr>
        <a:xfrm>
          <a:off x="0" y="0"/>
          <a:ext cx="0" cy="0"/>
          <a:chOff x="0" y="0"/>
          <a:chExt cx="0" cy="0"/>
        </a:xfrm>
      </p:grpSpPr>
      <p:pic>
        <p:nvPicPr>
          <p:cNvPr id="851" name="Google Shape;851;p131" descr="A person wearing a hat&#10;&#10;Description automatically generated"/>
          <p:cNvPicPr preferRelativeResize="0"/>
          <p:nvPr/>
        </p:nvPicPr>
        <p:blipFill rotWithShape="1">
          <a:blip r:embed="rId3">
            <a:alphaModFix/>
          </a:blip>
          <a:srcRect/>
          <a:stretch/>
        </p:blipFill>
        <p:spPr>
          <a:xfrm>
            <a:off x="1" y="0"/>
            <a:ext cx="12191999" cy="6858000"/>
          </a:xfrm>
          <a:prstGeom prst="rect">
            <a:avLst/>
          </a:prstGeom>
          <a:noFill/>
          <a:ln>
            <a:noFill/>
          </a:ln>
        </p:spPr>
      </p:pic>
      <p:sp>
        <p:nvSpPr>
          <p:cNvPr id="852" name="Google Shape;852;p131"/>
          <p:cNvSpPr txBox="1"/>
          <p:nvPr/>
        </p:nvSpPr>
        <p:spPr>
          <a:xfrm>
            <a:off x="337200" y="2088633"/>
            <a:ext cx="5758800" cy="2593200"/>
          </a:xfrm>
          <a:prstGeom prst="rect">
            <a:avLst/>
          </a:prstGeom>
          <a:noFill/>
          <a:ln>
            <a:noFill/>
          </a:ln>
        </p:spPr>
        <p:txBody>
          <a:bodyPr spcFirstLastPara="1" wrap="square" lIns="91433" tIns="45700" rIns="91433" bIns="45700" anchor="t" anchorCtr="0">
            <a:normAutofit/>
          </a:bodyPr>
          <a:lstStyle/>
          <a:p>
            <a:pPr>
              <a:lnSpc>
                <a:spcPct val="90000"/>
              </a:lnSpc>
              <a:buClr>
                <a:srgbClr val="FFFFFF"/>
              </a:buClr>
              <a:buSzPts val="3300"/>
            </a:pPr>
            <a:r>
              <a:rPr lang="en-GB" sz="4400" b="1" dirty="0">
                <a:solidFill>
                  <a:srgbClr val="FFFFFF"/>
                </a:solidFill>
                <a:latin typeface="Arial "/>
                <a:ea typeface="Arial "/>
                <a:cs typeface="Arial "/>
                <a:sym typeface="Arial "/>
              </a:rPr>
              <a:t>Identity cards</a:t>
            </a:r>
            <a:endParaRPr sz="4400" b="1" dirty="0">
              <a:solidFill>
                <a:srgbClr val="FFFFFF"/>
              </a:solidFill>
              <a:latin typeface="Arial "/>
              <a:ea typeface="Arial "/>
              <a:cs typeface="Arial "/>
              <a:sym typeface="Arial "/>
            </a:endParaRPr>
          </a:p>
          <a:p>
            <a:pPr>
              <a:lnSpc>
                <a:spcPct val="90000"/>
              </a:lnSpc>
              <a:buClr>
                <a:srgbClr val="FFFFFF"/>
              </a:buClr>
              <a:buSzPts val="3300"/>
            </a:pPr>
            <a:r>
              <a:rPr lang="en-GB" sz="4400" dirty="0">
                <a:solidFill>
                  <a:srgbClr val="FFFFFF"/>
                </a:solidFill>
                <a:latin typeface="Arial "/>
                <a:ea typeface="Arial "/>
                <a:cs typeface="Arial "/>
                <a:sym typeface="Arial "/>
              </a:rPr>
              <a:t>Elizabeth Wilkinson and Darren Worboys</a:t>
            </a:r>
            <a:endParaRPr sz="4400" dirty="0">
              <a:solidFill>
                <a:srgbClr val="FFFFFF"/>
              </a:solidFill>
              <a:latin typeface="Arial "/>
              <a:ea typeface="Arial "/>
              <a:cs typeface="Arial "/>
              <a:sym typeface="Arial "/>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5"/>
        <p:cNvGrpSpPr/>
        <p:nvPr/>
      </p:nvGrpSpPr>
      <p:grpSpPr>
        <a:xfrm>
          <a:off x="0" y="0"/>
          <a:ext cx="0" cy="0"/>
          <a:chOff x="0" y="0"/>
          <a:chExt cx="0" cy="0"/>
        </a:xfrm>
      </p:grpSpPr>
      <p:pic>
        <p:nvPicPr>
          <p:cNvPr id="866" name="Google Shape;866;p133" descr="A picture containing bird&#10;&#10;Description automatically generated"/>
          <p:cNvPicPr preferRelativeResize="0"/>
          <p:nvPr/>
        </p:nvPicPr>
        <p:blipFill rotWithShape="1">
          <a:blip r:embed="rId3">
            <a:alphaModFix/>
          </a:blip>
          <a:srcRect/>
          <a:stretch/>
        </p:blipFill>
        <p:spPr>
          <a:xfrm>
            <a:off x="1" y="1"/>
            <a:ext cx="12191999" cy="6943735"/>
          </a:xfrm>
          <a:prstGeom prst="rect">
            <a:avLst/>
          </a:prstGeom>
          <a:noFill/>
          <a:ln>
            <a:noFill/>
          </a:ln>
        </p:spPr>
      </p:pic>
      <p:sp>
        <p:nvSpPr>
          <p:cNvPr id="867" name="Google Shape;867;p133"/>
          <p:cNvSpPr txBox="1"/>
          <p:nvPr/>
        </p:nvSpPr>
        <p:spPr>
          <a:xfrm>
            <a:off x="70034" y="964867"/>
            <a:ext cx="12051933" cy="5741200"/>
          </a:xfrm>
          <a:prstGeom prst="rect">
            <a:avLst/>
          </a:prstGeom>
          <a:noFill/>
          <a:ln>
            <a:noFill/>
          </a:ln>
        </p:spPr>
        <p:txBody>
          <a:bodyPr spcFirstLastPara="1" wrap="square" lIns="121900" tIns="121900" rIns="121900" bIns="121900" anchor="t" anchorCtr="0">
            <a:noAutofit/>
          </a:bodyPr>
          <a:lstStyle/>
          <a:p>
            <a:pPr>
              <a:lnSpc>
                <a:spcPct val="115000"/>
              </a:lnSpc>
            </a:pPr>
            <a:r>
              <a:rPr lang="en-GB" b="1" u="sng" dirty="0">
                <a:solidFill>
                  <a:schemeClr val="dk1"/>
                </a:solidFill>
              </a:rPr>
              <a:t>What’s changing</a:t>
            </a:r>
          </a:p>
          <a:p>
            <a:pPr>
              <a:lnSpc>
                <a:spcPct val="115000"/>
              </a:lnSpc>
            </a:pPr>
            <a:endParaRPr sz="800" b="1" u="sng" dirty="0">
              <a:solidFill>
                <a:schemeClr val="dk1"/>
              </a:solidFill>
            </a:endParaRPr>
          </a:p>
          <a:p>
            <a:r>
              <a:rPr lang="en-GB" dirty="0">
                <a:solidFill>
                  <a:schemeClr val="dk1"/>
                </a:solidFill>
              </a:rPr>
              <a:t>From </a:t>
            </a:r>
            <a:r>
              <a:rPr lang="en-GB" b="1" dirty="0">
                <a:solidFill>
                  <a:schemeClr val="dk1"/>
                </a:solidFill>
              </a:rPr>
              <a:t>1 October 2021 </a:t>
            </a:r>
            <a:r>
              <a:rPr lang="en-GB" dirty="0">
                <a:solidFill>
                  <a:schemeClr val="dk1"/>
                </a:solidFill>
              </a:rPr>
              <a:t>it will not be possible to enter the UK using an EU, EEA or Swiss  ID card, except where the holder has </a:t>
            </a:r>
            <a:r>
              <a:rPr lang="en-GB" b="1" dirty="0">
                <a:solidFill>
                  <a:schemeClr val="dk1"/>
                </a:solidFill>
              </a:rPr>
              <a:t>applied to the EU Settlement Scheme </a:t>
            </a:r>
            <a:r>
              <a:rPr lang="en-GB" dirty="0">
                <a:solidFill>
                  <a:schemeClr val="dk1"/>
                </a:solidFill>
              </a:rPr>
              <a:t>or otherwise</a:t>
            </a:r>
            <a:r>
              <a:rPr lang="en-GB" dirty="0">
                <a:solidFill>
                  <a:srgbClr val="FF0000"/>
                </a:solidFill>
              </a:rPr>
              <a:t> </a:t>
            </a:r>
            <a:r>
              <a:rPr lang="en-GB" dirty="0">
                <a:solidFill>
                  <a:schemeClr val="dk1"/>
                </a:solidFill>
              </a:rPr>
              <a:t>has </a:t>
            </a:r>
            <a:r>
              <a:rPr lang="en-GB" b="1" dirty="0">
                <a:solidFill>
                  <a:schemeClr val="dk1"/>
                </a:solidFill>
              </a:rPr>
              <a:t>protected rights under the Citizens’ Rights Agreements.</a:t>
            </a:r>
            <a:r>
              <a:rPr lang="en-GB" dirty="0">
                <a:solidFill>
                  <a:schemeClr val="dk1"/>
                </a:solidFill>
              </a:rPr>
              <a:t> </a:t>
            </a:r>
            <a:endParaRPr dirty="0">
              <a:solidFill>
                <a:schemeClr val="dk1"/>
              </a:solidFill>
            </a:endParaRPr>
          </a:p>
          <a:p>
            <a:endParaRPr sz="800" dirty="0">
              <a:solidFill>
                <a:schemeClr val="dk1"/>
              </a:solidFill>
            </a:endParaRPr>
          </a:p>
          <a:p>
            <a:r>
              <a:rPr lang="en-GB" dirty="0">
                <a:solidFill>
                  <a:schemeClr val="dk1"/>
                </a:solidFill>
              </a:rPr>
              <a:t>This means most EU, EEA or Swiss nationals </a:t>
            </a:r>
            <a:r>
              <a:rPr lang="en-GB" b="1" dirty="0">
                <a:solidFill>
                  <a:schemeClr val="dk1"/>
                </a:solidFill>
              </a:rPr>
              <a:t>will need to use a passport</a:t>
            </a:r>
            <a:r>
              <a:rPr lang="en-GB" dirty="0">
                <a:solidFill>
                  <a:schemeClr val="dk1"/>
                </a:solidFill>
              </a:rPr>
              <a:t>, rather than an ID card, to enter the UK from 1 October. People who arrive at the UK border with incorrect documents may be refused entry.</a:t>
            </a:r>
            <a:endParaRPr dirty="0">
              <a:solidFill>
                <a:schemeClr val="dk1"/>
              </a:solidFill>
            </a:endParaRPr>
          </a:p>
          <a:p>
            <a:pPr>
              <a:buClr>
                <a:schemeClr val="dk1"/>
              </a:buClr>
            </a:pPr>
            <a:endParaRPr sz="800" dirty="0">
              <a:solidFill>
                <a:schemeClr val="dk1"/>
              </a:solidFill>
            </a:endParaRPr>
          </a:p>
          <a:p>
            <a:pPr>
              <a:buClr>
                <a:schemeClr val="dk1"/>
              </a:buClr>
            </a:pPr>
            <a:r>
              <a:rPr lang="en-GB" dirty="0">
                <a:solidFill>
                  <a:srgbClr val="0B0C0C"/>
                </a:solidFill>
              </a:rPr>
              <a:t>EU, EEA and Swiss citizens may use their national ID card to enter the UK until at least 31 December 2025</a:t>
            </a:r>
            <a:r>
              <a:rPr lang="en-GB" dirty="0">
                <a:solidFill>
                  <a:srgbClr val="FF0000"/>
                </a:solidFill>
              </a:rPr>
              <a:t> </a:t>
            </a:r>
            <a:r>
              <a:rPr lang="en-GB" dirty="0">
                <a:solidFill>
                  <a:schemeClr val="dk1"/>
                </a:solidFill>
              </a:rPr>
              <a:t>if they have:</a:t>
            </a:r>
          </a:p>
          <a:p>
            <a:pPr marL="634984" indent="-372524">
              <a:spcBef>
                <a:spcPts val="2000"/>
              </a:spcBef>
              <a:buClr>
                <a:srgbClr val="0B0C0C"/>
              </a:buClr>
              <a:buSzPts val="1400"/>
              <a:buChar char="•"/>
            </a:pPr>
            <a:r>
              <a:rPr lang="en-GB" dirty="0">
                <a:solidFill>
                  <a:srgbClr val="0B0C0C"/>
                </a:solidFill>
              </a:rPr>
              <a:t>settled or pre-settled status under the </a:t>
            </a:r>
            <a:r>
              <a:rPr lang="en-GB" u="sng" dirty="0">
                <a:solidFill>
                  <a:srgbClr val="1D70B8"/>
                </a:solidFill>
                <a:hlinkClick r:id="rId4">
                  <a:extLst>
                    <a:ext uri="{A12FA001-AC4F-418D-AE19-62706E023703}">
                      <ahyp:hlinkClr xmlns:ahyp="http://schemas.microsoft.com/office/drawing/2018/hyperlinkcolor" val="tx"/>
                    </a:ext>
                  </a:extLst>
                </a:hlinkClick>
              </a:rPr>
              <a:t>EU Settlement Scheme</a:t>
            </a:r>
            <a:endParaRPr lang="en-GB" dirty="0">
              <a:solidFill>
                <a:schemeClr val="dk1"/>
              </a:solidFill>
            </a:endParaRPr>
          </a:p>
          <a:p>
            <a:pPr marL="634984" indent="-372524">
              <a:buClr>
                <a:srgbClr val="0B0C0C"/>
              </a:buClr>
              <a:buSzPts val="1400"/>
              <a:buChar char="•"/>
            </a:pPr>
            <a:r>
              <a:rPr lang="en-GB" dirty="0">
                <a:solidFill>
                  <a:srgbClr val="0B0C0C"/>
                </a:solidFill>
              </a:rPr>
              <a:t>applied to the EU settlement scheme but have not yet received a decision</a:t>
            </a:r>
          </a:p>
          <a:p>
            <a:pPr marL="634984" indent="-372524">
              <a:buClr>
                <a:srgbClr val="0B0C0C"/>
              </a:buClr>
              <a:buSzPts val="1400"/>
              <a:buChar char="•"/>
            </a:pPr>
            <a:r>
              <a:rPr lang="en-GB" dirty="0">
                <a:solidFill>
                  <a:srgbClr val="0B0C0C"/>
                </a:solidFill>
              </a:rPr>
              <a:t>an </a:t>
            </a:r>
            <a:r>
              <a:rPr lang="en-GB" u="sng" dirty="0">
                <a:solidFill>
                  <a:srgbClr val="1D70B8"/>
                </a:solidFill>
                <a:hlinkClick r:id="rId5">
                  <a:extLst>
                    <a:ext uri="{A12FA001-AC4F-418D-AE19-62706E023703}">
                      <ahyp:hlinkClr xmlns:ahyp="http://schemas.microsoft.com/office/drawing/2018/hyperlinkcolor" val="tx"/>
                    </a:ext>
                  </a:extLst>
                </a:hlinkClick>
              </a:rPr>
              <a:t>EU Settlement Scheme family permit</a:t>
            </a:r>
            <a:endParaRPr dirty="0">
              <a:solidFill>
                <a:schemeClr val="dk1"/>
              </a:solidFill>
            </a:endParaRPr>
          </a:p>
          <a:p>
            <a:pPr marL="634984" indent="-372524">
              <a:buClr>
                <a:srgbClr val="0B0C0C"/>
              </a:buClr>
              <a:buSzPts val="1400"/>
              <a:buChar char="•"/>
            </a:pPr>
            <a:r>
              <a:rPr lang="en-GB" dirty="0">
                <a:solidFill>
                  <a:srgbClr val="0B0C0C"/>
                </a:solidFill>
              </a:rPr>
              <a:t>a </a:t>
            </a:r>
            <a:r>
              <a:rPr lang="en-GB" u="sng" dirty="0">
                <a:solidFill>
                  <a:srgbClr val="1D70B8"/>
                </a:solidFill>
                <a:hlinkClick r:id="rId6">
                  <a:extLst>
                    <a:ext uri="{A12FA001-AC4F-418D-AE19-62706E023703}">
                      <ahyp:hlinkClr xmlns:ahyp="http://schemas.microsoft.com/office/drawing/2018/hyperlinkcolor" val="tx"/>
                    </a:ext>
                  </a:extLst>
                </a:hlinkClick>
              </a:rPr>
              <a:t>frontier worker permit</a:t>
            </a:r>
            <a:endParaRPr dirty="0">
              <a:solidFill>
                <a:schemeClr val="dk1"/>
              </a:solidFill>
            </a:endParaRPr>
          </a:p>
          <a:p>
            <a:pPr marL="634984" indent="-372524">
              <a:buClr>
                <a:srgbClr val="0B0C0C"/>
              </a:buClr>
              <a:buSzPts val="1400"/>
              <a:buChar char="•"/>
            </a:pPr>
            <a:r>
              <a:rPr lang="en-GB" dirty="0">
                <a:solidFill>
                  <a:srgbClr val="0B0C0C"/>
                </a:solidFill>
              </a:rPr>
              <a:t>a visa as a </a:t>
            </a:r>
            <a:r>
              <a:rPr lang="en-GB" u="sng" dirty="0">
                <a:solidFill>
                  <a:srgbClr val="1D70B8"/>
                </a:solidFill>
                <a:hlinkClick r:id="rId7">
                  <a:extLst>
                    <a:ext uri="{A12FA001-AC4F-418D-AE19-62706E023703}">
                      <ahyp:hlinkClr xmlns:ahyp="http://schemas.microsoft.com/office/drawing/2018/hyperlinkcolor" val="tx"/>
                    </a:ext>
                  </a:extLst>
                </a:hlinkClick>
              </a:rPr>
              <a:t>S2 Healthcare Visitor</a:t>
            </a:r>
            <a:endParaRPr u="sng" dirty="0">
              <a:solidFill>
                <a:srgbClr val="1D70B8"/>
              </a:solidFill>
            </a:endParaRPr>
          </a:p>
          <a:p>
            <a:pPr marL="634984" indent="-372524">
              <a:buClr>
                <a:schemeClr val="dk1"/>
              </a:buClr>
              <a:buSzPts val="1400"/>
              <a:buChar char="•"/>
            </a:pPr>
            <a:r>
              <a:rPr lang="en-GB" dirty="0">
                <a:solidFill>
                  <a:schemeClr val="dk1"/>
                </a:solidFill>
              </a:rPr>
              <a:t>Swiss nationals may also travel using an ID card if they have a visa as a </a:t>
            </a:r>
            <a:r>
              <a:rPr lang="en-GB" u="sng" dirty="0">
                <a:solidFill>
                  <a:srgbClr val="0070C0"/>
                </a:solidFill>
                <a:hlinkClick r:id="rId8">
                  <a:extLst>
                    <a:ext uri="{A12FA001-AC4F-418D-AE19-62706E023703}">
                      <ahyp:hlinkClr xmlns:ahyp="http://schemas.microsoft.com/office/drawing/2018/hyperlinkcolor" val="tx"/>
                    </a:ext>
                  </a:extLst>
                </a:hlinkClick>
              </a:rPr>
              <a:t>Service Provider from Switzerland</a:t>
            </a:r>
            <a:r>
              <a:rPr lang="en-GB" dirty="0">
                <a:solidFill>
                  <a:srgbClr val="0070C0"/>
                </a:solidFill>
              </a:rPr>
              <a:t>.</a:t>
            </a:r>
          </a:p>
          <a:p>
            <a:pPr marL="634984" indent="-372524">
              <a:buClr>
                <a:schemeClr val="dk1"/>
              </a:buClr>
              <a:buSzPts val="1400"/>
              <a:buFontTx/>
              <a:buChar char="•"/>
            </a:pPr>
            <a:r>
              <a:rPr lang="en-GB" dirty="0"/>
              <a:t>have equivalent immigration permission granted by the Crown Dependencies or a valid pending application to one of the Crown Dependencies’ EU Settlement Schemes</a:t>
            </a:r>
            <a:endParaRPr dirty="0">
              <a:solidFill>
                <a:schemeClr val="dk1"/>
              </a:solidFill>
            </a:endParaRPr>
          </a:p>
          <a:p>
            <a:endParaRPr sz="800" dirty="0">
              <a:solidFill>
                <a:schemeClr val="dk1"/>
              </a:solidFill>
            </a:endParaRPr>
          </a:p>
          <a:p>
            <a:r>
              <a:rPr lang="en-GB" dirty="0">
                <a:solidFill>
                  <a:schemeClr val="dk1"/>
                </a:solidFill>
              </a:rPr>
              <a:t>Gibraltar identity cards held by British citizens and Irish passport cards may continue 					to be used for travel to the UK</a:t>
            </a:r>
            <a:endParaRPr dirty="0">
              <a:solidFill>
                <a:schemeClr val="dk1"/>
              </a:solidFill>
            </a:endParaRPr>
          </a:p>
          <a:p>
            <a:pPr>
              <a:lnSpc>
                <a:spcPct val="115000"/>
              </a:lnSpc>
            </a:pPr>
            <a:endParaRPr sz="2400" dirty="0">
              <a:solidFill>
                <a:schemeClr val="dk1"/>
              </a:solidFill>
            </a:endParaRPr>
          </a:p>
        </p:txBody>
      </p:sp>
      <p:sp>
        <p:nvSpPr>
          <p:cNvPr id="868" name="Google Shape;868;p133"/>
          <p:cNvSpPr txBox="1"/>
          <p:nvPr/>
        </p:nvSpPr>
        <p:spPr>
          <a:xfrm>
            <a:off x="3035167" y="102867"/>
            <a:ext cx="9086800" cy="861734"/>
          </a:xfrm>
          <a:prstGeom prst="rect">
            <a:avLst/>
          </a:prstGeom>
          <a:noFill/>
          <a:ln>
            <a:noFill/>
          </a:ln>
        </p:spPr>
        <p:txBody>
          <a:bodyPr spcFirstLastPara="1" wrap="square" lIns="121900" tIns="121900" rIns="121900" bIns="121900" anchor="t" anchorCtr="0">
            <a:spAutoFit/>
          </a:bodyPr>
          <a:lstStyle/>
          <a:p>
            <a:r>
              <a:rPr lang="en-GB" sz="4000" b="1">
                <a:solidFill>
                  <a:schemeClr val="lt1"/>
                </a:solidFill>
              </a:rPr>
              <a:t>Identity Cards</a:t>
            </a:r>
            <a:endParaRPr sz="24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65"/>
        <p:cNvGrpSpPr/>
        <p:nvPr/>
      </p:nvGrpSpPr>
      <p:grpSpPr>
        <a:xfrm>
          <a:off x="0" y="0"/>
          <a:ext cx="0" cy="0"/>
          <a:chOff x="0" y="0"/>
          <a:chExt cx="0" cy="0"/>
        </a:xfrm>
      </p:grpSpPr>
      <p:pic>
        <p:nvPicPr>
          <p:cNvPr id="866" name="Google Shape;866;p133" descr="A picture containing bird&#10;&#10;Description automatically generated"/>
          <p:cNvPicPr preferRelativeResize="0"/>
          <p:nvPr/>
        </p:nvPicPr>
        <p:blipFill rotWithShape="1">
          <a:blip r:embed="rId3">
            <a:alphaModFix/>
          </a:blip>
          <a:srcRect/>
          <a:stretch/>
        </p:blipFill>
        <p:spPr>
          <a:xfrm>
            <a:off x="1" y="1"/>
            <a:ext cx="12191999" cy="6943735"/>
          </a:xfrm>
          <a:prstGeom prst="rect">
            <a:avLst/>
          </a:prstGeom>
          <a:noFill/>
          <a:ln>
            <a:noFill/>
          </a:ln>
        </p:spPr>
      </p:pic>
      <p:sp>
        <p:nvSpPr>
          <p:cNvPr id="867" name="Google Shape;867;p133"/>
          <p:cNvSpPr txBox="1"/>
          <p:nvPr/>
        </p:nvSpPr>
        <p:spPr>
          <a:xfrm>
            <a:off x="70034" y="964867"/>
            <a:ext cx="12051933" cy="5741200"/>
          </a:xfrm>
          <a:prstGeom prst="rect">
            <a:avLst/>
          </a:prstGeom>
          <a:noFill/>
          <a:ln>
            <a:noFill/>
          </a:ln>
        </p:spPr>
        <p:txBody>
          <a:bodyPr spcFirstLastPara="1" wrap="square" lIns="121900" tIns="121900" rIns="121900" bIns="121900" anchor="t" anchorCtr="0">
            <a:noAutofit/>
          </a:bodyPr>
          <a:lstStyle/>
          <a:p>
            <a:r>
              <a:rPr lang="en-GB" sz="1600" b="1" dirty="0"/>
              <a:t>If I do not have a passport, will I still be able to enter the UK? </a:t>
            </a:r>
          </a:p>
          <a:p>
            <a:endParaRPr lang="en-GB" sz="1600" b="1" dirty="0"/>
          </a:p>
          <a:p>
            <a:r>
              <a:rPr lang="en-GB" sz="1600" dirty="0"/>
              <a:t>EU, EEA and Swiss citizens who are not entitled to enter the UK on a national ID card from 1 October are liable to be refused entry. You should make sure that you are properly documented for your trip. </a:t>
            </a:r>
          </a:p>
          <a:p>
            <a:r>
              <a:rPr lang="en-GB" sz="1600" dirty="0"/>
              <a:t> </a:t>
            </a:r>
          </a:p>
          <a:p>
            <a:r>
              <a:rPr lang="en-GB" sz="1600" b="1" dirty="0"/>
              <a:t>Will hauliers or their managers be fined for arriving at the UK border without a passport? </a:t>
            </a:r>
          </a:p>
          <a:p>
            <a:endParaRPr lang="en-GB" sz="1600" b="1" dirty="0"/>
          </a:p>
          <a:p>
            <a:r>
              <a:rPr lang="en-GB" sz="1600" dirty="0"/>
              <a:t>You will not be fined if you or your employee tries to enter the UK with the wrong travel document, how[1]ever they are liable to be refused entry To avoid delay and disruption at the border, you should encourage your drivers to make sure that they are properly documented for their trip.</a:t>
            </a:r>
          </a:p>
          <a:p>
            <a:endParaRPr lang="en-GB" sz="1600" dirty="0"/>
          </a:p>
          <a:p>
            <a:r>
              <a:rPr lang="en-GB" sz="1600" b="1" dirty="0"/>
              <a:t>A driver has applied for a passport but it will not be ready before 1 October, can they provide alternative documentation?</a:t>
            </a:r>
          </a:p>
          <a:p>
            <a:endParaRPr lang="en-GB" sz="1600" dirty="0"/>
          </a:p>
          <a:p>
            <a:r>
              <a:rPr lang="en-GB" sz="1600" dirty="0"/>
              <a:t>We have provided nearly a year’s notice of these changes to enable those affected to make arrangements to obtain a passport where necessary</a:t>
            </a:r>
          </a:p>
          <a:p>
            <a:endParaRPr lang="en-GB" sz="1600" dirty="0"/>
          </a:p>
          <a:p>
            <a:r>
              <a:rPr lang="en-GB" sz="1600" b="1" dirty="0"/>
              <a:t>A Frontier worker permit is linked to a driver’s ID card, does that mean they will need to carry both their passport and ID card from 1 Oct? </a:t>
            </a:r>
          </a:p>
          <a:p>
            <a:endParaRPr lang="en-GB" sz="1600" dirty="0"/>
          </a:p>
          <a:p>
            <a:r>
              <a:rPr lang="en-GB" sz="1600" dirty="0"/>
              <a:t>Those whose rights are protected under the Citizens’ Rights Agreements (such as Frontier Workers) will be able to use their ID cards to enter the UK until 31 December 2025 at least.</a:t>
            </a:r>
          </a:p>
        </p:txBody>
      </p:sp>
      <p:sp>
        <p:nvSpPr>
          <p:cNvPr id="868" name="Google Shape;868;p133"/>
          <p:cNvSpPr txBox="1"/>
          <p:nvPr/>
        </p:nvSpPr>
        <p:spPr>
          <a:xfrm>
            <a:off x="3035167" y="103133"/>
            <a:ext cx="9086800" cy="861734"/>
          </a:xfrm>
          <a:prstGeom prst="rect">
            <a:avLst/>
          </a:prstGeom>
          <a:noFill/>
          <a:ln>
            <a:noFill/>
          </a:ln>
        </p:spPr>
        <p:txBody>
          <a:bodyPr spcFirstLastPara="1" wrap="square" lIns="121900" tIns="121900" rIns="121900" bIns="121900" anchor="t" anchorCtr="0">
            <a:spAutoFit/>
          </a:bodyPr>
          <a:lstStyle/>
          <a:p>
            <a:r>
              <a:rPr lang="en-GB" sz="4000" b="1" dirty="0">
                <a:solidFill>
                  <a:schemeClr val="lt1"/>
                </a:solidFill>
              </a:rPr>
              <a:t>Identity Cards - FAQs</a:t>
            </a:r>
            <a:endParaRPr sz="2400" b="1" dirty="0"/>
          </a:p>
        </p:txBody>
      </p:sp>
    </p:spTree>
    <p:extLst>
      <p:ext uri="{BB962C8B-B14F-4D97-AF65-F5344CB8AC3E}">
        <p14:creationId xmlns:p14="http://schemas.microsoft.com/office/powerpoint/2010/main" val="2251540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4C6EC02EAE6644DA852F6CADA6BE13D" ma:contentTypeVersion="13" ma:contentTypeDescription="Ein neues Dokument erstellen." ma:contentTypeScope="" ma:versionID="7357044eb1a88e0146dd2b2ca36a8d25">
  <xsd:schema xmlns:xsd="http://www.w3.org/2001/XMLSchema" xmlns:xs="http://www.w3.org/2001/XMLSchema" xmlns:p="http://schemas.microsoft.com/office/2006/metadata/properties" xmlns:ns2="bf695034-238e-4cf0-9cb3-5ba7e1d0c1f3" xmlns:ns3="7c1af69d-7f8c-4b97-b9ce-3bc0cef35d6e" targetNamespace="http://schemas.microsoft.com/office/2006/metadata/properties" ma:root="true" ma:fieldsID="ce121c72219109b26ac831e34335e919" ns2:_="" ns3:_="">
    <xsd:import namespace="bf695034-238e-4cf0-9cb3-5ba7e1d0c1f3"/>
    <xsd:import namespace="7c1af69d-7f8c-4b97-b9ce-3bc0cef35d6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695034-238e-4cf0-9cb3-5ba7e1d0c1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c1af69d-7f8c-4b97-b9ce-3bc0cef35d6e"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7379C9-CFED-4060-942B-922D570A9301}"/>
</file>

<file path=customXml/itemProps2.xml><?xml version="1.0" encoding="utf-8"?>
<ds:datastoreItem xmlns:ds="http://schemas.openxmlformats.org/officeDocument/2006/customXml" ds:itemID="{B37420A1-92F1-4658-A219-FD81C51EE003}"/>
</file>

<file path=customXml/itemProps3.xml><?xml version="1.0" encoding="utf-8"?>
<ds:datastoreItem xmlns:ds="http://schemas.openxmlformats.org/officeDocument/2006/customXml" ds:itemID="{6F59EF7D-ECD2-4CEB-B36C-B6E21BF11664}"/>
</file>

<file path=docProps/app.xml><?xml version="1.0" encoding="utf-8"?>
<Properties xmlns="http://schemas.openxmlformats.org/officeDocument/2006/extended-properties" xmlns:vt="http://schemas.openxmlformats.org/officeDocument/2006/docPropsVTypes">
  <TotalTime>13</TotalTime>
  <Words>494</Words>
  <Application>Microsoft Office PowerPoint</Application>
  <PresentationFormat>Widescreen</PresentationFormat>
  <Paragraphs>38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vt:lpstr>
      <vt:lpstr>Arimo</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Darren Worboys</dc:creator>
  <cp:lastModifiedBy>Darren Worboys</cp:lastModifiedBy>
  <cp:revision>6</cp:revision>
  <dcterms:created xsi:type="dcterms:W3CDTF">2021-08-31T14:31:20Z</dcterms:created>
  <dcterms:modified xsi:type="dcterms:W3CDTF">2021-09-02T08:49:48Z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0x01010024C6EC02EAE6644DA852F6CADA6BE13D</vt:lpwstr>
  </property>
</Properties>
</file>